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9" r:id="rId1"/>
  </p:sldMasterIdLst>
  <p:notesMasterIdLst>
    <p:notesMasterId r:id="rId6"/>
  </p:notesMasterIdLst>
  <p:handoutMasterIdLst>
    <p:handoutMasterId r:id="rId7"/>
  </p:handoutMasterIdLst>
  <p:sldIdLst>
    <p:sldId id="1325" r:id="rId2"/>
    <p:sldId id="1333" r:id="rId3"/>
    <p:sldId id="1324" r:id="rId4"/>
    <p:sldId id="1334" r:id="rId5"/>
  </p:sldIdLst>
  <p:sldSz cx="9144000" cy="6858000" type="screen4x3"/>
  <p:notesSz cx="7010400" cy="92964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har char="•"/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har char="•"/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har char="•"/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har char="•"/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har char="•"/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B2B2B2"/>
    <a:srgbClr val="E7E7E7"/>
    <a:srgbClr val="CBCBCB"/>
    <a:srgbClr val="E6E6E5"/>
    <a:srgbClr val="D6EAF6"/>
    <a:srgbClr val="0000FF"/>
    <a:srgbClr val="00CC00"/>
    <a:srgbClr val="99CCFF"/>
    <a:srgbClr val="1B58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126" autoAdjust="0"/>
    <p:restoredTop sz="99497" autoAdjust="0"/>
  </p:normalViewPr>
  <p:slideViewPr>
    <p:cSldViewPr snapToGrid="0">
      <p:cViewPr varScale="1">
        <p:scale>
          <a:sx n="101" d="100"/>
          <a:sy n="101" d="100"/>
        </p:scale>
        <p:origin x="1812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51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5" d="100"/>
          <a:sy n="95" d="100"/>
        </p:scale>
        <p:origin x="-2580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54448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2"/>
            <a:ext cx="3056712" cy="454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789" tIns="50896" rIns="101789" bIns="50896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7544" y="2"/>
            <a:ext cx="3058302" cy="454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789" tIns="50896" rIns="101789" bIns="50896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69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6650" y="688975"/>
            <a:ext cx="4686300" cy="3514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69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651" y="4428825"/>
            <a:ext cx="5127389" cy="4203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789" tIns="50896" rIns="101789" bIns="508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269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8868779"/>
            <a:ext cx="3056712" cy="453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789" tIns="50896" rIns="101789" bIns="50896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69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7544" y="8868779"/>
            <a:ext cx="3058302" cy="453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789" tIns="50896" rIns="101789" bIns="50896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fld id="{57E77BEB-978E-41D9-B9BB-6DA52F5845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9829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842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73075" algn="l" defTabSz="9842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49325" algn="l" defTabSz="9842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422400" algn="l" defTabSz="9842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97063" algn="l" defTabSz="9842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4EF9132-A297-4F34-871E-A70E2E74A583}" type="slidenum">
              <a:rPr lang="en-US" smtClean="0">
                <a:latin typeface="Arial" charset="0"/>
              </a:rPr>
              <a:pPr>
                <a:defRPr/>
              </a:pPr>
              <a:t>1</a:t>
            </a:fld>
            <a:endParaRPr lang="en-US" smtClean="0">
              <a:latin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897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4EF9132-A297-4F34-871E-A70E2E74A583}" type="slidenum">
              <a:rPr lang="en-US" smtClean="0">
                <a:latin typeface="Arial" charset="0"/>
              </a:rPr>
              <a:pPr>
                <a:defRPr/>
              </a:pPr>
              <a:t>2</a:t>
            </a:fld>
            <a:endParaRPr lang="en-US" smtClean="0">
              <a:latin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63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4EF9132-A297-4F34-871E-A70E2E74A583}" type="slidenum">
              <a:rPr lang="en-US" smtClean="0">
                <a:latin typeface="Arial" charset="0"/>
              </a:rPr>
              <a:pPr>
                <a:defRPr/>
              </a:pPr>
              <a:t>3</a:t>
            </a:fld>
            <a:endParaRPr lang="en-US" smtClean="0">
              <a:latin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9216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4EF9132-A297-4F34-871E-A70E2E74A583}" type="slidenum">
              <a:rPr lang="en-US" smtClean="0">
                <a:latin typeface="Arial" charset="0"/>
              </a:rPr>
              <a:pPr>
                <a:defRPr/>
              </a:pPr>
              <a:t>4</a:t>
            </a:fld>
            <a:endParaRPr lang="en-US" smtClean="0">
              <a:latin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17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1537" y="2141370"/>
            <a:ext cx="6344179" cy="669925"/>
          </a:xfrm>
        </p:spPr>
        <p:txBody>
          <a:bodyPr/>
          <a:lstStyle>
            <a:lvl1pPr algn="ctr">
              <a:defRPr sz="2800">
                <a:solidFill>
                  <a:srgbClr val="99003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Line 8"/>
          <p:cNvSpPr>
            <a:spLocks noChangeShapeType="1"/>
          </p:cNvSpPr>
          <p:nvPr userDrawn="1"/>
        </p:nvSpPr>
        <p:spPr bwMode="auto">
          <a:xfrm>
            <a:off x="271145" y="1481402"/>
            <a:ext cx="8686800" cy="0"/>
          </a:xfrm>
          <a:prstGeom prst="line">
            <a:avLst/>
          </a:prstGeom>
          <a:ln w="31750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2964965" y="3117801"/>
            <a:ext cx="3233703" cy="319087"/>
          </a:xfrm>
        </p:spPr>
        <p:txBody>
          <a:bodyPr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113523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charset="2"/>
              <a:buChar char="q"/>
              <a:defRPr sz="2800">
                <a:solidFill>
                  <a:schemeClr val="tx1"/>
                </a:solidFill>
              </a:defRPr>
            </a:lvl1pPr>
            <a:lvl2pPr marL="461963" indent="-152400">
              <a:buFont typeface="Wingdings" charset="2"/>
              <a:buChar char="§"/>
              <a:defRPr sz="2400">
                <a:solidFill>
                  <a:schemeClr val="tx1"/>
                </a:solidFill>
              </a:defRPr>
            </a:lvl2pPr>
            <a:lvl3pPr marL="771525" indent="-153988">
              <a:buFont typeface="Wingdings" charset="2"/>
              <a:buChar char="§"/>
              <a:defRPr sz="2000">
                <a:solidFill>
                  <a:schemeClr val="tx1"/>
                </a:solidFill>
              </a:defRPr>
            </a:lvl3pPr>
            <a:lvl4pPr marL="1081088" indent="-153988">
              <a:buFont typeface="Wingdings" charset="2"/>
              <a:buChar char="§"/>
              <a:defRPr sz="1800">
                <a:solidFill>
                  <a:schemeClr val="tx1"/>
                </a:solidFill>
              </a:defRPr>
            </a:lvl4pPr>
            <a:lvl5pPr marL="1381125" indent="-146050">
              <a:buFont typeface="Wingdings" charset="2"/>
              <a:buChar char="§"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1537" y="2141370"/>
            <a:ext cx="6344179" cy="669925"/>
          </a:xfrm>
        </p:spPr>
        <p:txBody>
          <a:bodyPr/>
          <a:lstStyle>
            <a:lvl1pPr algn="ctr">
              <a:defRPr sz="2800">
                <a:solidFill>
                  <a:srgbClr val="99003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Line 8"/>
          <p:cNvSpPr>
            <a:spLocks noChangeShapeType="1"/>
          </p:cNvSpPr>
          <p:nvPr userDrawn="1"/>
        </p:nvSpPr>
        <p:spPr bwMode="auto">
          <a:xfrm>
            <a:off x="271145" y="1481402"/>
            <a:ext cx="8686800" cy="0"/>
          </a:xfrm>
          <a:prstGeom prst="line">
            <a:avLst/>
          </a:prstGeom>
          <a:ln w="31750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2964965" y="3117801"/>
            <a:ext cx="3233703" cy="319087"/>
          </a:xfrm>
        </p:spPr>
        <p:txBody>
          <a:bodyPr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516112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charset="2"/>
              <a:buChar char="q"/>
              <a:defRPr sz="2800">
                <a:solidFill>
                  <a:schemeClr val="tx1"/>
                </a:solidFill>
              </a:defRPr>
            </a:lvl1pPr>
            <a:lvl2pPr marL="461963" indent="-152400">
              <a:buFont typeface="Wingdings" charset="2"/>
              <a:buChar char="§"/>
              <a:defRPr sz="2400">
                <a:solidFill>
                  <a:schemeClr val="tx1"/>
                </a:solidFill>
              </a:defRPr>
            </a:lvl2pPr>
            <a:lvl3pPr marL="771525" indent="-153988">
              <a:buFont typeface="Wingdings" charset="2"/>
              <a:buChar char="§"/>
              <a:defRPr sz="2000">
                <a:solidFill>
                  <a:schemeClr val="tx1"/>
                </a:solidFill>
              </a:defRPr>
            </a:lvl3pPr>
            <a:lvl4pPr marL="1081088" indent="-153988">
              <a:buFont typeface="Wingdings" charset="2"/>
              <a:buChar char="§"/>
              <a:defRPr sz="1800">
                <a:solidFill>
                  <a:schemeClr val="tx1"/>
                </a:solidFill>
              </a:defRPr>
            </a:lvl4pPr>
            <a:lvl5pPr marL="1381125" indent="-146050">
              <a:buFont typeface="Wingdings" charset="2"/>
              <a:buChar char="§"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26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912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euv ep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>
            <a:off x="226483" y="836509"/>
            <a:ext cx="8686801" cy="1"/>
          </a:xfrm>
          <a:prstGeom prst="line">
            <a:avLst/>
          </a:prstGeom>
          <a:ln w="31750">
            <a:solidFill>
              <a:srgbClr val="990033"/>
            </a:solidFill>
            <a:round/>
          </a:ln>
        </p:spPr>
        <p:txBody>
          <a:bodyPr lIns="0" tIns="0" rIns="0" bIns="0"/>
          <a:lstStyle/>
          <a:p>
            <a:pPr lvl="0" defTabSz="457200">
              <a:spcBef>
                <a:spcPts val="0"/>
              </a:spcBef>
              <a:buSzTx/>
              <a:buNone/>
              <a:defRPr sz="1200">
                <a:uFillTx/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8" name="Shape 18"/>
          <p:cNvSpPr>
            <a:spLocks noGrp="1"/>
          </p:cNvSpPr>
          <p:nvPr>
            <p:ph type="sldNum" sz="quarter" idx="2"/>
          </p:nvPr>
        </p:nvSpPr>
        <p:spPr>
          <a:xfrm>
            <a:off x="7246880" y="6627327"/>
            <a:ext cx="1666404" cy="196187"/>
          </a:xfrm>
          <a:prstGeom prst="rect">
            <a:avLst/>
          </a:prstGeom>
        </p:spPr>
        <p:txBody>
          <a:bodyPr/>
          <a:lstStyle>
            <a:lvl1pPr>
              <a:defRPr sz="1300"/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19" name="Shape 19"/>
          <p:cNvSpPr/>
          <p:nvPr/>
        </p:nvSpPr>
        <p:spPr>
          <a:xfrm>
            <a:off x="226483" y="6527311"/>
            <a:ext cx="8686801" cy="1"/>
          </a:xfrm>
          <a:prstGeom prst="line">
            <a:avLst/>
          </a:prstGeom>
          <a:ln w="31750">
            <a:solidFill>
              <a:srgbClr val="990033"/>
            </a:solidFill>
            <a:round/>
          </a:ln>
        </p:spPr>
        <p:txBody>
          <a:bodyPr lIns="0" tIns="0" rIns="0" bIns="0"/>
          <a:lstStyle/>
          <a:p>
            <a:pPr lvl="0" defTabSz="457200">
              <a:spcBef>
                <a:spcPts val="0"/>
              </a:spcBef>
              <a:buSzTx/>
              <a:buNone/>
              <a:defRPr sz="1200">
                <a:uFillTx/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anchor="ctr"/>
          <a:lstStyle/>
          <a:p>
            <a:pPr lvl="0">
              <a:defRPr sz="1800">
                <a:uFillTx/>
              </a:defRPr>
            </a:pPr>
            <a:r>
              <a:rPr sz="2000">
                <a:uFill>
                  <a:solidFill/>
                </a:uFill>
              </a:rPr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153658338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2382" y="139315"/>
            <a:ext cx="6344179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6483" y="1116013"/>
            <a:ext cx="8686800" cy="516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24936" name="Line 8"/>
          <p:cNvSpPr>
            <a:spLocks noChangeShapeType="1"/>
          </p:cNvSpPr>
          <p:nvPr/>
        </p:nvSpPr>
        <p:spPr bwMode="auto">
          <a:xfrm>
            <a:off x="226483" y="836510"/>
            <a:ext cx="8686800" cy="0"/>
          </a:xfrm>
          <a:prstGeom prst="line">
            <a:avLst/>
          </a:prstGeom>
          <a:ln w="31750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 dirty="0"/>
          </a:p>
        </p:txBody>
      </p:sp>
      <p:sp>
        <p:nvSpPr>
          <p:cNvPr id="13" name="Text Box 33"/>
          <p:cNvSpPr txBox="1">
            <a:spLocks noChangeArrowheads="1"/>
          </p:cNvSpPr>
          <p:nvPr/>
        </p:nvSpPr>
        <p:spPr bwMode="auto">
          <a:xfrm>
            <a:off x="7246880" y="6627327"/>
            <a:ext cx="1666403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736600">
              <a:spcBef>
                <a:spcPct val="0"/>
              </a:spcBef>
              <a:buFontTx/>
              <a:buNone/>
            </a:pPr>
            <a:r>
              <a:rPr lang="en-US" sz="1100" baseline="0" dirty="0" smtClean="0">
                <a:solidFill>
                  <a:srgbClr val="990033"/>
                </a:solidFill>
                <a:latin typeface="+mn-lt"/>
              </a:rPr>
              <a:t>10 - </a:t>
            </a:r>
            <a:fld id="{09B929B3-91B3-4CF4-88A6-B388CA3E5CB3}" type="slidenum">
              <a:rPr lang="en-US" sz="1100" baseline="0" smtClean="0">
                <a:solidFill>
                  <a:srgbClr val="990033"/>
                </a:solidFill>
                <a:latin typeface="+mn-lt"/>
              </a:rPr>
              <a:pPr algn="r" defTabSz="736600">
                <a:spcBef>
                  <a:spcPct val="0"/>
                </a:spcBef>
                <a:buFontTx/>
                <a:buNone/>
              </a:pPr>
              <a:t>‹#›</a:t>
            </a:fld>
            <a:endParaRPr lang="en-US" sz="800" dirty="0">
              <a:solidFill>
                <a:srgbClr val="990033"/>
              </a:solidFill>
              <a:latin typeface="+mn-lt"/>
            </a:endParaRPr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>
            <a:off x="226483" y="6527312"/>
            <a:ext cx="8686800" cy="0"/>
          </a:xfrm>
          <a:prstGeom prst="line">
            <a:avLst/>
          </a:prstGeom>
          <a:ln w="31750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1" r:id="rId2"/>
    <p:sldLayoutId id="2147483658" r:id="rId3"/>
    <p:sldLayoutId id="2147483659" r:id="rId4"/>
    <p:sldLayoutId id="2147483660" r:id="rId5"/>
    <p:sldLayoutId id="2147483661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 baseline="0">
          <a:solidFill>
            <a:schemeClr val="tx1"/>
          </a:solidFill>
          <a:latin typeface="Tahoma"/>
          <a:ea typeface="+mj-ea"/>
          <a:cs typeface="Tahoma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SzPct val="101000"/>
        <a:buFont typeface="Wingdings" charset="2"/>
        <a:buChar char="q"/>
        <a:defRPr sz="2400">
          <a:solidFill>
            <a:schemeClr val="tx1"/>
          </a:solidFill>
          <a:latin typeface="Tahoma"/>
          <a:ea typeface="+mn-ea"/>
          <a:cs typeface="Tahoma"/>
        </a:defRPr>
      </a:lvl1pPr>
      <a:lvl2pPr marL="461963" indent="-152400" algn="l" rtl="0" eaLnBrk="0" fontAlgn="base" hangingPunct="0">
        <a:spcBef>
          <a:spcPct val="20000"/>
        </a:spcBef>
        <a:spcAft>
          <a:spcPct val="0"/>
        </a:spcAft>
        <a:buSzPct val="101000"/>
        <a:buFont typeface="Wingdings" charset="2"/>
        <a:buChar char="q"/>
        <a:defRPr sz="2000">
          <a:solidFill>
            <a:schemeClr val="tx1"/>
          </a:solidFill>
          <a:latin typeface="Tahoma"/>
          <a:cs typeface="Tahoma"/>
        </a:defRPr>
      </a:lvl2pPr>
      <a:lvl3pPr marL="771525" indent="-153988" algn="l" rtl="0" eaLnBrk="0" fontAlgn="base" hangingPunct="0">
        <a:spcBef>
          <a:spcPct val="20000"/>
        </a:spcBef>
        <a:spcAft>
          <a:spcPct val="0"/>
        </a:spcAft>
        <a:buSzPct val="101000"/>
        <a:buFont typeface="Wingdings" charset="2"/>
        <a:buChar char="q"/>
        <a:defRPr sz="1800">
          <a:solidFill>
            <a:schemeClr val="tx1"/>
          </a:solidFill>
          <a:latin typeface="Tahoma"/>
          <a:cs typeface="Tahoma"/>
        </a:defRPr>
      </a:lvl3pPr>
      <a:lvl4pPr marL="1081088" indent="-153988" algn="l" rtl="0" eaLnBrk="0" fontAlgn="base" hangingPunct="0">
        <a:spcBef>
          <a:spcPct val="20000"/>
        </a:spcBef>
        <a:spcAft>
          <a:spcPct val="0"/>
        </a:spcAft>
        <a:buSzPct val="101000"/>
        <a:buFont typeface="Wingdings" charset="2"/>
        <a:buChar char="q"/>
        <a:defRPr sz="1600">
          <a:solidFill>
            <a:schemeClr val="tx1"/>
          </a:solidFill>
          <a:latin typeface="Tahoma"/>
          <a:cs typeface="Tahoma"/>
        </a:defRPr>
      </a:lvl4pPr>
      <a:lvl5pPr marL="1381125" indent="-146050" algn="l" rtl="0" eaLnBrk="0" fontAlgn="base" hangingPunct="0">
        <a:spcBef>
          <a:spcPct val="20000"/>
        </a:spcBef>
        <a:spcAft>
          <a:spcPct val="0"/>
        </a:spcAft>
        <a:buSzPct val="101000"/>
        <a:buFont typeface="Wingdings" charset="2"/>
        <a:buChar char="q"/>
        <a:defRPr sz="1100">
          <a:solidFill>
            <a:schemeClr val="tx1"/>
          </a:solidFill>
          <a:latin typeface="Tahoma"/>
          <a:cs typeface="Tahoma"/>
        </a:defRPr>
      </a:lvl5pPr>
      <a:lvl6pPr marL="1838325" indent="-14605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295525" indent="-14605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752725" indent="-14605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209925" indent="-14605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000" dirty="0" smtClean="0"/>
              <a:t>300 second nadir pointing for pixel to pixel variations</a:t>
            </a:r>
            <a:endParaRPr lang="en-US" dirty="0" smtClean="0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Nadir calibration (monthly)</a:t>
            </a:r>
            <a:endParaRPr lang="en-US" dirty="0" smtClean="0">
              <a:solidFill>
                <a:srgbClr val="FF0000"/>
              </a:solidFill>
            </a:endParaRPr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>
          <a:xfrm>
            <a:off x="1272885" y="2358737"/>
            <a:ext cx="6431973" cy="3990108"/>
            <a:chOff x="1272885" y="2358737"/>
            <a:chExt cx="6431973" cy="3990108"/>
          </a:xfrm>
        </p:grpSpPr>
        <p:sp>
          <p:nvSpPr>
            <p:cNvPr id="2" name="Rectangle 1"/>
            <p:cNvSpPr/>
            <p:nvPr/>
          </p:nvSpPr>
          <p:spPr bwMode="auto">
            <a:xfrm>
              <a:off x="1272885" y="2358737"/>
              <a:ext cx="6431973" cy="3990108"/>
            </a:xfrm>
            <a:prstGeom prst="rect">
              <a:avLst/>
            </a:prstGeom>
            <a:blipFill>
              <a:blip r:embed="rId3"/>
              <a:tile tx="0" ty="0" sx="100000" sy="100000" flip="none" algn="tl"/>
            </a:blip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" name="Rectangle 3"/>
            <p:cNvSpPr/>
            <p:nvPr/>
          </p:nvSpPr>
          <p:spPr bwMode="auto">
            <a:xfrm>
              <a:off x="3293918" y="3574473"/>
              <a:ext cx="2389909" cy="1891145"/>
            </a:xfrm>
            <a:prstGeom prst="rect">
              <a:avLst/>
            </a:prstGeom>
            <a:noFill/>
            <a:ln w="76200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6" name="Elbow Connector 5"/>
            <p:cNvCxnSpPr>
              <a:stCxn id="4" idx="2"/>
            </p:cNvCxnSpPr>
            <p:nvPr/>
          </p:nvCxnSpPr>
          <p:spPr bwMode="auto">
            <a:xfrm rot="5400000">
              <a:off x="4192732" y="5761759"/>
              <a:ext cx="592282" cy="1"/>
            </a:xfrm>
            <a:prstGeom prst="bentConnector3">
              <a:avLst/>
            </a:prstGeom>
            <a:noFill/>
            <a:ln w="762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0" name="Straight Connector 9"/>
            <p:cNvCxnSpPr>
              <a:stCxn id="2" idx="0"/>
            </p:cNvCxnSpPr>
            <p:nvPr/>
          </p:nvCxnSpPr>
          <p:spPr bwMode="auto">
            <a:xfrm>
              <a:off x="4488872" y="2358737"/>
              <a:ext cx="2" cy="3990108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" name="TextBox 10"/>
            <p:cNvSpPr txBox="1"/>
            <p:nvPr/>
          </p:nvSpPr>
          <p:spPr>
            <a:xfrm>
              <a:off x="4626091" y="5407816"/>
              <a:ext cx="38504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2800" b="1" dirty="0" smtClean="0">
                  <a:solidFill>
                    <a:srgbClr val="7030A0"/>
                  </a:solidFill>
                  <a:latin typeface="+mn-lt"/>
                </a:rPr>
                <a:t>v</a:t>
              </a:r>
              <a:endParaRPr lang="en-US" sz="2800" b="1" dirty="0">
                <a:solidFill>
                  <a:srgbClr val="7030A0"/>
                </a:solidFill>
                <a:latin typeface="+mn-l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 rot="16200000">
              <a:off x="2093381" y="4289213"/>
              <a:ext cx="153439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2400" b="1" dirty="0" smtClean="0">
                  <a:latin typeface="+mn-lt"/>
                </a:rPr>
                <a:t>IMAGING</a:t>
              </a:r>
              <a:endParaRPr lang="en-US" sz="2400" b="1" dirty="0">
                <a:latin typeface="+mn-lt"/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 bwMode="auto">
            <a:xfrm flipH="1" flipV="1">
              <a:off x="3117273" y="3752848"/>
              <a:ext cx="10391" cy="1654968"/>
            </a:xfrm>
            <a:prstGeom prst="straightConnector1">
              <a:avLst/>
            </a:prstGeom>
            <a:noFill/>
            <a:ln w="508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 flipV="1">
              <a:off x="3293918" y="3345873"/>
              <a:ext cx="2389909" cy="10391"/>
            </a:xfrm>
            <a:prstGeom prst="straightConnector1">
              <a:avLst/>
            </a:prstGeom>
            <a:noFill/>
            <a:ln w="508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3331185" y="2811471"/>
              <a:ext cx="23214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2400" b="1" dirty="0" smtClean="0">
                  <a:latin typeface="+mn-lt"/>
                </a:rPr>
                <a:t>NON-IMAGING</a:t>
              </a:r>
              <a:endParaRPr lang="en-US" sz="2400" b="1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661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000" dirty="0" smtClean="0"/>
              <a:t>Same processing as normal altitude profiles except:</a:t>
            </a:r>
          </a:p>
          <a:p>
            <a:pPr lvl="1" eaLnBrk="1" hangingPunct="1"/>
            <a:r>
              <a:rPr lang="en-US" dirty="0" smtClean="0"/>
              <a:t>No flat field</a:t>
            </a:r>
          </a:p>
          <a:p>
            <a:pPr lvl="1" eaLnBrk="1" hangingPunct="1"/>
            <a:r>
              <a:rPr lang="en-US" dirty="0" smtClean="0"/>
              <a:t>Result normalized to average value of 1.0</a:t>
            </a:r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Nadir calibration processing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18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Monthly</a:t>
            </a:r>
          </a:p>
          <a:p>
            <a:pPr eaLnBrk="1" hangingPunct="1"/>
            <a:r>
              <a:rPr lang="en-US" sz="2400" dirty="0" smtClean="0"/>
              <a:t>~600 second raster </a:t>
            </a:r>
            <a:r>
              <a:rPr lang="en-US" sz="2400" dirty="0"/>
              <a:t>s</a:t>
            </a:r>
            <a:r>
              <a:rPr lang="en-US" sz="2400" dirty="0" smtClean="0"/>
              <a:t>weep of full moon through the field of view.</a:t>
            </a:r>
            <a:endParaRPr lang="en-US" sz="1600" dirty="0" smtClean="0"/>
          </a:p>
          <a:p>
            <a:pPr lvl="1" eaLnBrk="1" hangingPunct="1"/>
            <a:endParaRPr lang="en-US" sz="1600" dirty="0" smtClean="0"/>
          </a:p>
          <a:p>
            <a:pPr lvl="1" eaLnBrk="1" hangingPunct="1"/>
            <a:endParaRPr lang="en-US" sz="1600" dirty="0" smtClean="0"/>
          </a:p>
          <a:p>
            <a:pPr lvl="1" eaLnBrk="1" hangingPunct="1"/>
            <a:endParaRPr lang="en-US" sz="2000" dirty="0" smtClean="0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Lunar Calibration (Absolute)</a:t>
            </a:r>
            <a:endParaRPr lang="en-US" dirty="0" smtClean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833" y="2296803"/>
            <a:ext cx="5279140" cy="403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4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1800" dirty="0" smtClean="0"/>
              <a:t>Measured spectrum=Instrument X Lunar Albedo X Geometry X Solar Spectrum</a:t>
            </a:r>
          </a:p>
          <a:p>
            <a:pPr eaLnBrk="1" hangingPunct="1"/>
            <a:endParaRPr lang="en-US" sz="1800" dirty="0"/>
          </a:p>
          <a:p>
            <a:pPr eaLnBrk="1" hangingPunct="1"/>
            <a:r>
              <a:rPr lang="en-US" sz="1800" dirty="0" smtClean="0"/>
              <a:t>Solar Spectrum from SDO EVE </a:t>
            </a:r>
            <a:r>
              <a:rPr lang="en-US" sz="1800" dirty="0" err="1" smtClean="0"/>
              <a:t>measurements+model</a:t>
            </a:r>
            <a:endParaRPr lang="en-US" sz="1800" dirty="0" smtClean="0"/>
          </a:p>
          <a:p>
            <a:pPr eaLnBrk="1" hangingPunct="1"/>
            <a:endParaRPr lang="en-US" sz="1800" dirty="0"/>
          </a:p>
          <a:p>
            <a:pPr eaLnBrk="1" hangingPunct="1"/>
            <a:endParaRPr lang="en-US" sz="1600" dirty="0" smtClean="0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Lunar Calibration Processing</a:t>
            </a:r>
            <a:endParaRPr lang="en-US" dirty="0" smtClean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244" y="2432273"/>
            <a:ext cx="7677225" cy="3846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70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rbital red">
  <a:themeElements>
    <a:clrScheme name="Orbital Corporate Colors">
      <a:dk1>
        <a:srgbClr val="000000"/>
      </a:dk1>
      <a:lt1>
        <a:srgbClr val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CCCC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buNone/>
          <a:defRPr sz="1400" dirty="0">
            <a:latin typeface="+mn-lt"/>
          </a:defRPr>
        </a:defPPr>
      </a:lstStyle>
    </a:txDef>
  </a:objectDefaults>
  <a:extraClrSchemeLst>
    <a:extraClrScheme>
      <a:clrScheme name="orbital re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al re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al red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al red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al re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al re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al re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ages>22</Pages>
  <Words>81</Words>
  <Application>Microsoft Office PowerPoint</Application>
  <PresentationFormat>On-screen Show (4:3)</PresentationFormat>
  <Paragraphs>23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Helvetica</vt:lpstr>
      <vt:lpstr>Tahoma</vt:lpstr>
      <vt:lpstr>Times New Roman</vt:lpstr>
      <vt:lpstr>Wingdings</vt:lpstr>
      <vt:lpstr>orbital red</vt:lpstr>
      <vt:lpstr>Nadir calibration (monthly)</vt:lpstr>
      <vt:lpstr>Nadir calibration processing</vt:lpstr>
      <vt:lpstr>Lunar Calibration (Absolute)</vt:lpstr>
      <vt:lpstr>Lunar Calibration Processing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Topics</dc:title>
  <dc:creator/>
  <cp:lastModifiedBy/>
  <cp:revision>1297</cp:revision>
  <cp:lastPrinted>2006-02-28T15:57:54Z</cp:lastPrinted>
  <dcterms:created xsi:type="dcterms:W3CDTF">2013-02-27T05:55:19Z</dcterms:created>
  <dcterms:modified xsi:type="dcterms:W3CDTF">2018-03-20T16:00:29Z</dcterms:modified>
</cp:coreProperties>
</file>