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9"/>
  </p:notesMasterIdLst>
  <p:handoutMasterIdLst>
    <p:handoutMasterId r:id="rId10"/>
  </p:handoutMasterIdLst>
  <p:sldIdLst>
    <p:sldId id="1346" r:id="rId2"/>
    <p:sldId id="1369" r:id="rId3"/>
    <p:sldId id="1354" r:id="rId4"/>
    <p:sldId id="1367" r:id="rId5"/>
    <p:sldId id="1361" r:id="rId6"/>
    <p:sldId id="1357" r:id="rId7"/>
    <p:sldId id="1370" r:id="rId8"/>
  </p:sldIdLst>
  <p:sldSz cx="9144000" cy="6858000" type="screen4x3"/>
  <p:notesSz cx="7010400" cy="9236075"/>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1pPr>
    <a:lvl2pPr marL="4572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2pPr>
    <a:lvl3pPr marL="9144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3pPr>
    <a:lvl4pPr marL="1371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18288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CC00"/>
    <a:srgbClr val="990033"/>
    <a:srgbClr val="99CCFF"/>
    <a:srgbClr val="1B587C"/>
    <a:srgbClr val="000066"/>
    <a:srgbClr val="D6EAF6"/>
    <a:srgbClr val="FEEC02"/>
    <a:srgbClr val="3465B0"/>
    <a:srgbClr val="E6E6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17" autoAdjust="0"/>
    <p:restoredTop sz="99824" autoAdjust="0"/>
  </p:normalViewPr>
  <p:slideViewPr>
    <p:cSldViewPr snapToGrid="0">
      <p:cViewPr varScale="1">
        <p:scale>
          <a:sx n="90" d="100"/>
          <a:sy n="90" d="100"/>
        </p:scale>
        <p:origin x="1013" y="67"/>
      </p:cViewPr>
      <p:guideLst>
        <p:guide orient="horz" pos="2160"/>
        <p:guide pos="2880"/>
      </p:guideLst>
    </p:cSldViewPr>
  </p:slideViewPr>
  <p:outlineViewPr>
    <p:cViewPr>
      <p:scale>
        <a:sx n="50" d="100"/>
        <a:sy n="50" d="100"/>
      </p:scale>
      <p:origin x="0" y="512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5" d="100"/>
          <a:sy n="95" d="100"/>
        </p:scale>
        <p:origin x="-2580" y="-9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5444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4" y="4"/>
            <a:ext cx="3056712" cy="451697"/>
          </a:xfrm>
          <a:prstGeom prst="rect">
            <a:avLst/>
          </a:prstGeom>
          <a:noFill/>
          <a:ln w="9525">
            <a:noFill/>
            <a:miter lim="800000"/>
            <a:headEnd/>
            <a:tailEnd/>
          </a:ln>
          <a:effectLst/>
        </p:spPr>
        <p:txBody>
          <a:bodyPr vert="horz" wrap="square" lIns="101789" tIns="50896" rIns="101789" bIns="50896" numCol="1" anchor="t" anchorCtr="0" compatLnSpc="1">
            <a:prstTxWarp prst="textNoShape">
              <a:avLst/>
            </a:prstTxWarp>
          </a:bodyPr>
          <a:lstStyle>
            <a:lvl1pPr>
              <a:spcBef>
                <a:spcPct val="0"/>
              </a:spcBef>
              <a:buFontTx/>
              <a:buNone/>
              <a:defRPr sz="1200">
                <a:latin typeface="Arial" pitchFamily="34" charset="0"/>
                <a:cs typeface="Arial" pitchFamily="34" charset="0"/>
              </a:defRPr>
            </a:lvl1pPr>
          </a:lstStyle>
          <a:p>
            <a:endParaRPr lang="en-US" dirty="0"/>
          </a:p>
        </p:txBody>
      </p:sp>
      <p:sp>
        <p:nvSpPr>
          <p:cNvPr id="126979" name="Rectangle 3"/>
          <p:cNvSpPr>
            <a:spLocks noGrp="1" noChangeArrowheads="1"/>
          </p:cNvSpPr>
          <p:nvPr>
            <p:ph type="dt" idx="1"/>
          </p:nvPr>
        </p:nvSpPr>
        <p:spPr bwMode="auto">
          <a:xfrm>
            <a:off x="3977546" y="4"/>
            <a:ext cx="3058302" cy="451697"/>
          </a:xfrm>
          <a:prstGeom prst="rect">
            <a:avLst/>
          </a:prstGeom>
          <a:noFill/>
          <a:ln w="9525">
            <a:noFill/>
            <a:miter lim="800000"/>
            <a:headEnd/>
            <a:tailEnd/>
          </a:ln>
          <a:effectLst/>
        </p:spPr>
        <p:txBody>
          <a:bodyPr vert="horz" wrap="square" lIns="101789" tIns="50896" rIns="101789" bIns="50896" numCol="1" anchor="t" anchorCtr="0" compatLnSpc="1">
            <a:prstTxWarp prst="textNoShape">
              <a:avLst/>
            </a:prstTxWarp>
          </a:bodyPr>
          <a:lstStyle>
            <a:lvl1pPr algn="r">
              <a:spcBef>
                <a:spcPct val="0"/>
              </a:spcBef>
              <a:buFontTx/>
              <a:buNone/>
              <a:defRPr sz="1200">
                <a:latin typeface="Arial" pitchFamily="34" charset="0"/>
                <a:cs typeface="Arial" pitchFamily="34" charset="0"/>
              </a:defRPr>
            </a:lvl1pPr>
          </a:lstStyle>
          <a:p>
            <a:endParaRPr lang="en-US" dirty="0"/>
          </a:p>
        </p:txBody>
      </p:sp>
      <p:sp>
        <p:nvSpPr>
          <p:cNvPr id="126980" name="Rectangle 4"/>
          <p:cNvSpPr>
            <a:spLocks noGrp="1" noRot="1" noChangeAspect="1" noChangeArrowheads="1" noTextEdit="1"/>
          </p:cNvSpPr>
          <p:nvPr>
            <p:ph type="sldImg" idx="2"/>
          </p:nvPr>
        </p:nvSpPr>
        <p:spPr bwMode="auto">
          <a:xfrm>
            <a:off x="1149350" y="684213"/>
            <a:ext cx="4657725" cy="3492500"/>
          </a:xfrm>
          <a:prstGeom prst="rect">
            <a:avLst/>
          </a:prstGeom>
          <a:noFill/>
          <a:ln w="9525">
            <a:solidFill>
              <a:srgbClr val="000000"/>
            </a:solidFill>
            <a:miter lim="800000"/>
            <a:headEnd/>
            <a:tailEnd/>
          </a:ln>
          <a:effectLst/>
        </p:spPr>
      </p:sp>
      <p:sp>
        <p:nvSpPr>
          <p:cNvPr id="126981" name="Rectangle 5"/>
          <p:cNvSpPr>
            <a:spLocks noGrp="1" noChangeArrowheads="1"/>
          </p:cNvSpPr>
          <p:nvPr>
            <p:ph type="body" sz="quarter" idx="3"/>
          </p:nvPr>
        </p:nvSpPr>
        <p:spPr bwMode="auto">
          <a:xfrm>
            <a:off x="917654" y="4400086"/>
            <a:ext cx="5127389" cy="4175818"/>
          </a:xfrm>
          <a:prstGeom prst="rect">
            <a:avLst/>
          </a:prstGeom>
          <a:noFill/>
          <a:ln w="9525">
            <a:noFill/>
            <a:miter lim="800000"/>
            <a:headEnd/>
            <a:tailEnd/>
          </a:ln>
          <a:effectLst/>
        </p:spPr>
        <p:txBody>
          <a:bodyPr vert="horz" wrap="square" lIns="101789" tIns="50896" rIns="101789" bIns="50896"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6982" name="Rectangle 6"/>
          <p:cNvSpPr>
            <a:spLocks noGrp="1" noChangeArrowheads="1"/>
          </p:cNvSpPr>
          <p:nvPr>
            <p:ph type="ftr" sz="quarter" idx="4"/>
          </p:nvPr>
        </p:nvSpPr>
        <p:spPr bwMode="auto">
          <a:xfrm>
            <a:off x="4" y="8811229"/>
            <a:ext cx="3056712" cy="450116"/>
          </a:xfrm>
          <a:prstGeom prst="rect">
            <a:avLst/>
          </a:prstGeom>
          <a:noFill/>
          <a:ln w="9525">
            <a:noFill/>
            <a:miter lim="800000"/>
            <a:headEnd/>
            <a:tailEnd/>
          </a:ln>
          <a:effectLst/>
        </p:spPr>
        <p:txBody>
          <a:bodyPr vert="horz" wrap="square" lIns="101789" tIns="50896" rIns="101789" bIns="50896" numCol="1" anchor="b" anchorCtr="0" compatLnSpc="1">
            <a:prstTxWarp prst="textNoShape">
              <a:avLst/>
            </a:prstTxWarp>
          </a:bodyPr>
          <a:lstStyle>
            <a:lvl1pPr>
              <a:spcBef>
                <a:spcPct val="0"/>
              </a:spcBef>
              <a:buFontTx/>
              <a:buNone/>
              <a:defRPr sz="1200">
                <a:latin typeface="Arial" pitchFamily="34" charset="0"/>
                <a:cs typeface="Arial" pitchFamily="34" charset="0"/>
              </a:defRPr>
            </a:lvl1pPr>
          </a:lstStyle>
          <a:p>
            <a:endParaRPr lang="en-US" dirty="0"/>
          </a:p>
        </p:txBody>
      </p:sp>
      <p:sp>
        <p:nvSpPr>
          <p:cNvPr id="126983" name="Rectangle 7"/>
          <p:cNvSpPr>
            <a:spLocks noGrp="1" noChangeArrowheads="1"/>
          </p:cNvSpPr>
          <p:nvPr>
            <p:ph type="sldNum" sz="quarter" idx="5"/>
          </p:nvPr>
        </p:nvSpPr>
        <p:spPr bwMode="auto">
          <a:xfrm>
            <a:off x="3977546" y="8811229"/>
            <a:ext cx="3058302" cy="450116"/>
          </a:xfrm>
          <a:prstGeom prst="rect">
            <a:avLst/>
          </a:prstGeom>
          <a:noFill/>
          <a:ln w="9525">
            <a:noFill/>
            <a:miter lim="800000"/>
            <a:headEnd/>
            <a:tailEnd/>
          </a:ln>
          <a:effectLst/>
        </p:spPr>
        <p:txBody>
          <a:bodyPr vert="horz" wrap="square" lIns="101789" tIns="50896" rIns="101789" bIns="50896" numCol="1" anchor="b" anchorCtr="0" compatLnSpc="1">
            <a:prstTxWarp prst="textNoShape">
              <a:avLst/>
            </a:prstTxWarp>
          </a:bodyPr>
          <a:lstStyle>
            <a:lvl1pPr algn="r">
              <a:spcBef>
                <a:spcPct val="0"/>
              </a:spcBef>
              <a:buFontTx/>
              <a:buNone/>
              <a:defRPr sz="1200">
                <a:latin typeface="Arial" pitchFamily="34" charset="0"/>
                <a:cs typeface="Arial" pitchFamily="34" charset="0"/>
              </a:defRPr>
            </a:lvl1pPr>
          </a:lstStyle>
          <a:p>
            <a:fld id="{57E77BEB-978E-41D9-B9BB-6DA52F58452B}" type="slidenum">
              <a:rPr lang="en-US" smtClean="0"/>
              <a:pPr/>
              <a:t>‹#›</a:t>
            </a:fld>
            <a:endParaRPr lang="en-US" dirty="0"/>
          </a:p>
        </p:txBody>
      </p:sp>
    </p:spTree>
    <p:extLst>
      <p:ext uri="{BB962C8B-B14F-4D97-AF65-F5344CB8AC3E}">
        <p14:creationId xmlns:p14="http://schemas.microsoft.com/office/powerpoint/2010/main" val="3646982905"/>
      </p:ext>
    </p:extLst>
  </p:cSld>
  <p:clrMap bg1="lt1" tx1="dk1" bg2="lt2" tx2="dk2" accent1="accent1" accent2="accent2" accent3="accent3" accent4="accent4" accent5="accent5" accent6="accent6" hlink="hlink" folHlink="folHlink"/>
  <p:notesStyle>
    <a:lvl1pPr algn="l" defTabSz="984250"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73075" algn="l" defTabSz="984250"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49325" algn="l" defTabSz="984250"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422400" algn="l" defTabSz="984250"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97063" algn="l" defTabSz="984250"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6" name="Picture 5" descr="G14_02867-002 ICON Banner Graphi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0117" y="-1"/>
            <a:ext cx="7483763" cy="1470025"/>
          </a:xfrm>
          <a:prstGeom prst="rect">
            <a:avLst/>
          </a:prstGeom>
        </p:spPr>
      </p:pic>
      <p:sp>
        <p:nvSpPr>
          <p:cNvPr id="2" name="Title 1"/>
          <p:cNvSpPr>
            <a:spLocks noGrp="1"/>
          </p:cNvSpPr>
          <p:nvPr>
            <p:ph type="title"/>
          </p:nvPr>
        </p:nvSpPr>
        <p:spPr>
          <a:xfrm>
            <a:off x="1311537" y="2141370"/>
            <a:ext cx="6344179" cy="669925"/>
          </a:xfrm>
        </p:spPr>
        <p:txBody>
          <a:bodyPr/>
          <a:lstStyle>
            <a:lvl1pPr algn="ctr">
              <a:defRPr sz="2800">
                <a:solidFill>
                  <a:srgbClr val="990033"/>
                </a:solidFill>
              </a:defRPr>
            </a:lvl1pPr>
          </a:lstStyle>
          <a:p>
            <a:r>
              <a:rPr lang="en-US" dirty="0" smtClean="0"/>
              <a:t>Click to edit Master title style</a:t>
            </a:r>
            <a:endParaRPr lang="en-US" dirty="0"/>
          </a:p>
        </p:txBody>
      </p:sp>
      <p:sp>
        <p:nvSpPr>
          <p:cNvPr id="5" name="Line 8"/>
          <p:cNvSpPr>
            <a:spLocks noChangeShapeType="1"/>
          </p:cNvSpPr>
          <p:nvPr userDrawn="1"/>
        </p:nvSpPr>
        <p:spPr bwMode="auto">
          <a:xfrm>
            <a:off x="271145" y="1481402"/>
            <a:ext cx="8686800" cy="0"/>
          </a:xfrm>
          <a:prstGeom prst="line">
            <a:avLst/>
          </a:prstGeom>
          <a:ln w="31750">
            <a:solidFill>
              <a:srgbClr val="990033"/>
            </a:solidFill>
          </a:ln>
        </p:spPr>
        <p:style>
          <a:lnRef idx="1">
            <a:schemeClr val="accent1"/>
          </a:lnRef>
          <a:fillRef idx="0">
            <a:schemeClr val="accent1"/>
          </a:fillRef>
          <a:effectRef idx="0">
            <a:schemeClr val="accent1"/>
          </a:effectRef>
          <a:fontRef idx="minor">
            <a:schemeClr val="tx1"/>
          </a:fontRef>
        </p:style>
        <p:txBody>
          <a:bodyPr wrap="none" anchor="ctr"/>
          <a:lstStyle/>
          <a:p>
            <a:endParaRPr lang="en-US" dirty="0"/>
          </a:p>
        </p:txBody>
      </p:sp>
      <p:sp>
        <p:nvSpPr>
          <p:cNvPr id="10" name="Text Placeholder 9"/>
          <p:cNvSpPr>
            <a:spLocks noGrp="1"/>
          </p:cNvSpPr>
          <p:nvPr>
            <p:ph type="body" sz="quarter" idx="10"/>
          </p:nvPr>
        </p:nvSpPr>
        <p:spPr>
          <a:xfrm>
            <a:off x="2964965" y="3117801"/>
            <a:ext cx="3233703" cy="319087"/>
          </a:xfrm>
        </p:spPr>
        <p:txBody>
          <a:bodyPr/>
          <a:lstStyle>
            <a:lvl1pPr marL="0" indent="0" algn="ctr">
              <a:buNone/>
              <a:defRPr sz="2000"/>
            </a:lvl1pPr>
          </a:lstStyle>
          <a:p>
            <a:pPr lvl="0"/>
            <a:r>
              <a:rPr lang="en-US" dirty="0" smtClean="0"/>
              <a:t>Click to edit</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00988" y="387567"/>
            <a:ext cx="822892" cy="694887"/>
          </a:xfrm>
          <a:prstGeom prst="rect">
            <a:avLst/>
          </a:prstGeom>
        </p:spPr>
      </p:pic>
    </p:spTree>
    <p:extLst>
      <p:ext uri="{BB962C8B-B14F-4D97-AF65-F5344CB8AC3E}">
        <p14:creationId xmlns:p14="http://schemas.microsoft.com/office/powerpoint/2010/main" val="11352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342900" indent="-342900">
              <a:buFont typeface="Wingdings" charset="2"/>
              <a:buChar char="q"/>
              <a:defRPr sz="2400">
                <a:solidFill>
                  <a:schemeClr val="tx1"/>
                </a:solidFill>
              </a:defRPr>
            </a:lvl1pPr>
            <a:lvl2pPr marL="461963" indent="-152400">
              <a:buFont typeface="Wingdings" charset="2"/>
              <a:buChar char="§"/>
              <a:defRPr sz="2000">
                <a:solidFill>
                  <a:schemeClr val="tx1"/>
                </a:solidFill>
              </a:defRPr>
            </a:lvl2pPr>
            <a:lvl3pPr marL="771525" indent="-153988">
              <a:buFont typeface="Wingdings" charset="2"/>
              <a:buChar char="§"/>
              <a:defRPr sz="1800">
                <a:solidFill>
                  <a:schemeClr val="tx1"/>
                </a:solidFill>
              </a:defRPr>
            </a:lvl3pPr>
            <a:lvl4pPr marL="1081088" indent="-153988">
              <a:buFont typeface="Wingdings" charset="2"/>
              <a:buChar char="§"/>
              <a:defRPr sz="1600">
                <a:solidFill>
                  <a:schemeClr val="tx1"/>
                </a:solidFill>
              </a:defRPr>
            </a:lvl4pPr>
            <a:lvl5pPr marL="1381125" indent="-146050">
              <a:buFont typeface="Wingdings" charset="2"/>
              <a:buChar char="§"/>
              <a:defRPr sz="1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3"/>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552450" y="1219200"/>
            <a:ext cx="3790950" cy="509587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11"/>
          </p:nvPr>
        </p:nvSpPr>
        <p:spPr>
          <a:xfrm>
            <a:off x="4819650" y="1209675"/>
            <a:ext cx="3810000" cy="5086350"/>
          </a:xfrm>
        </p:spPr>
        <p:txBody>
          <a:bodyPr/>
          <a:lstStyle/>
          <a:p>
            <a:pPr lvl="0"/>
            <a:endParaRPr lang="en-US" dirty="0"/>
          </a:p>
        </p:txBody>
      </p:sp>
    </p:spTree>
    <p:extLst>
      <p:ext uri="{BB962C8B-B14F-4D97-AF65-F5344CB8AC3E}">
        <p14:creationId xmlns:p14="http://schemas.microsoft.com/office/powerpoint/2010/main" val="382375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447675" y="3914775"/>
            <a:ext cx="8324850" cy="2543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hart Placeholder 8"/>
          <p:cNvSpPr>
            <a:spLocks noGrp="1"/>
          </p:cNvSpPr>
          <p:nvPr>
            <p:ph type="chart" sz="quarter" idx="11"/>
          </p:nvPr>
        </p:nvSpPr>
        <p:spPr>
          <a:xfrm>
            <a:off x="457200" y="1200150"/>
            <a:ext cx="8315325" cy="2552700"/>
          </a:xfrm>
        </p:spPr>
        <p:txBody>
          <a:bodyPr/>
          <a:lstStyle/>
          <a:p>
            <a:endParaRPr lang="en-US"/>
          </a:p>
        </p:txBody>
      </p:sp>
    </p:spTree>
    <p:extLst>
      <p:ext uri="{BB962C8B-B14F-4D97-AF65-F5344CB8AC3E}">
        <p14:creationId xmlns:p14="http://schemas.microsoft.com/office/powerpoint/2010/main" val="160532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400050" y="1095375"/>
            <a:ext cx="4124325" cy="5153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Text Placeholder 5"/>
          <p:cNvSpPr>
            <a:spLocks noGrp="1"/>
          </p:cNvSpPr>
          <p:nvPr>
            <p:ph type="body" sz="quarter" idx="11"/>
          </p:nvPr>
        </p:nvSpPr>
        <p:spPr>
          <a:xfrm>
            <a:off x="4772025" y="1095375"/>
            <a:ext cx="4010025" cy="5162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65614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chor="ctr"/>
          <a:lstStyle>
            <a:lvl1pPr algn="ctr">
              <a:defRPr sz="3600">
                <a:solidFill>
                  <a:schemeClr val="accent2"/>
                </a:solidFill>
              </a:defRPr>
            </a:lvl1pPr>
          </a:lstStyle>
          <a:p>
            <a:r>
              <a:rPr lang="en-US" dirty="0" smtClean="0"/>
              <a:t>TITLE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a:solidFill>
                  <a:schemeClr val="tx1"/>
                </a:solidFill>
              </a:defRPr>
            </a:lvl1pPr>
            <a:lvl2pPr marL="456721" indent="0" algn="ctr">
              <a:buNone/>
              <a:defRPr>
                <a:solidFill>
                  <a:schemeClr val="tx1">
                    <a:tint val="75000"/>
                  </a:schemeClr>
                </a:solidFill>
              </a:defRPr>
            </a:lvl2pPr>
            <a:lvl3pPr marL="913437" indent="0" algn="ctr">
              <a:buNone/>
              <a:defRPr>
                <a:solidFill>
                  <a:schemeClr val="tx1">
                    <a:tint val="75000"/>
                  </a:schemeClr>
                </a:solidFill>
              </a:defRPr>
            </a:lvl3pPr>
            <a:lvl4pPr marL="1370158" indent="0" algn="ctr">
              <a:buNone/>
              <a:defRPr>
                <a:solidFill>
                  <a:schemeClr val="tx1">
                    <a:tint val="75000"/>
                  </a:schemeClr>
                </a:solidFill>
              </a:defRPr>
            </a:lvl4pPr>
            <a:lvl5pPr marL="1826876" indent="0" algn="ctr">
              <a:buNone/>
              <a:defRPr>
                <a:solidFill>
                  <a:schemeClr val="tx1">
                    <a:tint val="75000"/>
                  </a:schemeClr>
                </a:solidFill>
              </a:defRPr>
            </a:lvl5pPr>
            <a:lvl6pPr marL="2283597" indent="0" algn="ctr">
              <a:buNone/>
              <a:defRPr>
                <a:solidFill>
                  <a:schemeClr val="tx1">
                    <a:tint val="75000"/>
                  </a:schemeClr>
                </a:solidFill>
              </a:defRPr>
            </a:lvl6pPr>
            <a:lvl7pPr marL="2740313" indent="0" algn="ctr">
              <a:buNone/>
              <a:defRPr>
                <a:solidFill>
                  <a:schemeClr val="tx1">
                    <a:tint val="75000"/>
                  </a:schemeClr>
                </a:solidFill>
              </a:defRPr>
            </a:lvl7pPr>
            <a:lvl8pPr marL="3197034" indent="0" algn="ctr">
              <a:buNone/>
              <a:defRPr>
                <a:solidFill>
                  <a:schemeClr val="tx1">
                    <a:tint val="75000"/>
                  </a:schemeClr>
                </a:solidFill>
              </a:defRPr>
            </a:lvl8pPr>
            <a:lvl9pPr marL="3653752" indent="0" algn="ctr">
              <a:buNone/>
              <a:defRPr>
                <a:solidFill>
                  <a:schemeClr val="tx1">
                    <a:tint val="75000"/>
                  </a:schemeClr>
                </a:solidFill>
              </a:defRPr>
            </a:lvl9pPr>
          </a:lstStyle>
          <a:p>
            <a:r>
              <a:rPr lang="en-US" dirty="0" smtClean="0"/>
              <a:t>Click to edit Master subtitle style</a:t>
            </a:r>
            <a:endParaRPr lang="en-US" dirty="0"/>
          </a:p>
        </p:txBody>
      </p:sp>
      <p:sp>
        <p:nvSpPr>
          <p:cNvPr id="4" name="fc" descr="Alliant Techsystems Proprietary/Export Controlled"/>
          <p:cNvSpPr txBox="1"/>
          <p:nvPr userDrawn="1"/>
        </p:nvSpPr>
        <p:spPr>
          <a:xfrm>
            <a:off x="0" y="6664960"/>
            <a:ext cx="9144000" cy="223138"/>
          </a:xfrm>
          <a:prstGeom prst="rect">
            <a:avLst/>
          </a:prstGeom>
          <a:noFill/>
        </p:spPr>
        <p:txBody>
          <a:bodyPr vert="horz" wrap="square" rtlCol="0">
            <a:spAutoFit/>
          </a:bodyPr>
          <a:lstStyle/>
          <a:p>
            <a:pPr algn="ctr">
              <a:buNone/>
            </a:pPr>
            <a:r>
              <a:rPr lang="en-US" sz="850" b="0" i="0" u="none" baseline="0" smtClean="0">
                <a:solidFill>
                  <a:srgbClr val="000000"/>
                </a:solidFill>
                <a:latin typeface="arial unicode ms"/>
              </a:rPr>
              <a:t>Alliant Techsystems Proprietary/Export Controlled</a:t>
            </a:r>
            <a:endParaRPr lang="en-US" sz="850" b="0" i="0" u="none" baseline="0" dirty="0">
              <a:solidFill>
                <a:srgbClr val="000000"/>
              </a:solidFill>
              <a:latin typeface="arial unicode ms"/>
            </a:endParaRPr>
          </a:p>
        </p:txBody>
      </p:sp>
    </p:spTree>
    <p:extLst>
      <p:ext uri="{BB962C8B-B14F-4D97-AF65-F5344CB8AC3E}">
        <p14:creationId xmlns:p14="http://schemas.microsoft.com/office/powerpoint/2010/main" val="161445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bwMode="auto">
          <a:xfrm>
            <a:off x="262382" y="139315"/>
            <a:ext cx="6344179" cy="669925"/>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24931" name="Rectangle 3"/>
          <p:cNvSpPr>
            <a:spLocks noGrp="1" noChangeArrowheads="1"/>
          </p:cNvSpPr>
          <p:nvPr>
            <p:ph type="body" idx="1"/>
          </p:nvPr>
        </p:nvSpPr>
        <p:spPr bwMode="auto">
          <a:xfrm>
            <a:off x="226483" y="1116013"/>
            <a:ext cx="8686800"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4936" name="Line 8"/>
          <p:cNvSpPr>
            <a:spLocks noChangeShapeType="1"/>
          </p:cNvSpPr>
          <p:nvPr/>
        </p:nvSpPr>
        <p:spPr bwMode="auto">
          <a:xfrm>
            <a:off x="226483" y="836510"/>
            <a:ext cx="8686800" cy="0"/>
          </a:xfrm>
          <a:prstGeom prst="line">
            <a:avLst/>
          </a:prstGeom>
          <a:ln w="31750">
            <a:solidFill>
              <a:srgbClr val="990033"/>
            </a:solidFill>
          </a:ln>
        </p:spPr>
        <p:style>
          <a:lnRef idx="1">
            <a:schemeClr val="accent1"/>
          </a:lnRef>
          <a:fillRef idx="0">
            <a:schemeClr val="accent1"/>
          </a:fillRef>
          <a:effectRef idx="0">
            <a:schemeClr val="accent1"/>
          </a:effectRef>
          <a:fontRef idx="minor">
            <a:schemeClr val="tx1"/>
          </a:fontRef>
        </p:style>
        <p:txBody>
          <a:bodyPr wrap="none" anchor="ctr"/>
          <a:lstStyle/>
          <a:p>
            <a:endParaRPr lang="en-US" dirty="0"/>
          </a:p>
        </p:txBody>
      </p:sp>
      <p:sp>
        <p:nvSpPr>
          <p:cNvPr id="124961" name="Text Box 33"/>
          <p:cNvSpPr txBox="1">
            <a:spLocks noChangeArrowheads="1"/>
          </p:cNvSpPr>
          <p:nvPr/>
        </p:nvSpPr>
        <p:spPr bwMode="auto">
          <a:xfrm>
            <a:off x="234950" y="6627327"/>
            <a:ext cx="2693045" cy="153888"/>
          </a:xfrm>
          <a:prstGeom prst="rect">
            <a:avLst/>
          </a:prstGeom>
          <a:noFill/>
          <a:ln w="9525">
            <a:noFill/>
            <a:miter lim="800000"/>
            <a:headEnd/>
            <a:tailEnd/>
          </a:ln>
          <a:effectLst/>
        </p:spPr>
        <p:txBody>
          <a:bodyPr wrap="none" lIns="0" tIns="0" rIns="0" bIns="0">
            <a:spAutoFit/>
          </a:bodyPr>
          <a:lstStyle/>
          <a:p>
            <a:pPr defTabSz="736600" eaLnBrk="0" hangingPunct="0">
              <a:spcBef>
                <a:spcPts val="0"/>
              </a:spcBef>
              <a:buNone/>
              <a:defRPr/>
            </a:pPr>
            <a:r>
              <a:rPr lang="en-US" sz="1000" dirty="0" smtClean="0">
                <a:solidFill>
                  <a:srgbClr val="990033"/>
                </a:solidFill>
                <a:latin typeface="Arial" pitchFamily="34" charset="0"/>
                <a:cs typeface="Arial" pitchFamily="34" charset="0"/>
              </a:rPr>
              <a:t>ICON</a:t>
            </a:r>
            <a:r>
              <a:rPr lang="en-US" sz="1000" baseline="0" dirty="0" smtClean="0">
                <a:solidFill>
                  <a:srgbClr val="990033"/>
                </a:solidFill>
                <a:latin typeface="Arial" pitchFamily="34" charset="0"/>
                <a:cs typeface="Arial" pitchFamily="34" charset="0"/>
              </a:rPr>
              <a:t> Science Team Meeting, April 19/20, 2018</a:t>
            </a:r>
          </a:p>
        </p:txBody>
      </p:sp>
      <p:sp>
        <p:nvSpPr>
          <p:cNvPr id="13" name="Text Box 33"/>
          <p:cNvSpPr txBox="1">
            <a:spLocks noChangeArrowheads="1"/>
          </p:cNvSpPr>
          <p:nvPr/>
        </p:nvSpPr>
        <p:spPr bwMode="auto">
          <a:xfrm>
            <a:off x="7246880" y="6627327"/>
            <a:ext cx="1666403" cy="169277"/>
          </a:xfrm>
          <a:prstGeom prst="rect">
            <a:avLst/>
          </a:prstGeom>
          <a:noFill/>
          <a:ln w="9525">
            <a:noFill/>
            <a:miter lim="800000"/>
            <a:headEnd/>
            <a:tailEnd/>
          </a:ln>
          <a:effectLst/>
        </p:spPr>
        <p:txBody>
          <a:bodyPr wrap="square" lIns="0" tIns="0" rIns="0" bIns="0">
            <a:spAutoFit/>
          </a:bodyPr>
          <a:lstStyle/>
          <a:p>
            <a:pPr algn="r" defTabSz="736600">
              <a:spcBef>
                <a:spcPct val="0"/>
              </a:spcBef>
              <a:buFontTx/>
              <a:buNone/>
            </a:pPr>
            <a:r>
              <a:rPr lang="en-US" sz="1100" baseline="0" dirty="0" smtClean="0">
                <a:solidFill>
                  <a:srgbClr val="990033"/>
                </a:solidFill>
                <a:latin typeface="+mn-lt"/>
              </a:rPr>
              <a:t>7 </a:t>
            </a:r>
            <a:r>
              <a:rPr lang="en-US" sz="1100" baseline="0" dirty="0" smtClean="0">
                <a:solidFill>
                  <a:srgbClr val="990033"/>
                </a:solidFill>
                <a:latin typeface="+mn-lt"/>
              </a:rPr>
              <a:t>- </a:t>
            </a:r>
            <a:fld id="{09B929B3-91B3-4CF4-88A6-B388CA3E5CB3}" type="slidenum">
              <a:rPr lang="en-US" sz="1100" baseline="0" smtClean="0">
                <a:solidFill>
                  <a:srgbClr val="990033"/>
                </a:solidFill>
                <a:latin typeface="+mn-lt"/>
              </a:rPr>
              <a:pPr algn="r" defTabSz="736600">
                <a:spcBef>
                  <a:spcPct val="0"/>
                </a:spcBef>
                <a:buFontTx/>
                <a:buNone/>
              </a:pPr>
              <a:t>‹#›</a:t>
            </a:fld>
            <a:endParaRPr lang="en-US" sz="800" dirty="0">
              <a:solidFill>
                <a:srgbClr val="990033"/>
              </a:solidFill>
              <a:latin typeface="+mn-lt"/>
            </a:endParaRPr>
          </a:p>
        </p:txBody>
      </p:sp>
      <p:sp>
        <p:nvSpPr>
          <p:cNvPr id="15" name="Line 8"/>
          <p:cNvSpPr>
            <a:spLocks noChangeShapeType="1"/>
          </p:cNvSpPr>
          <p:nvPr/>
        </p:nvSpPr>
        <p:spPr bwMode="auto">
          <a:xfrm>
            <a:off x="226483" y="6527312"/>
            <a:ext cx="8686800" cy="0"/>
          </a:xfrm>
          <a:prstGeom prst="line">
            <a:avLst/>
          </a:prstGeom>
          <a:ln w="31750">
            <a:solidFill>
              <a:srgbClr val="990033"/>
            </a:solidFill>
          </a:ln>
        </p:spPr>
        <p:style>
          <a:lnRef idx="1">
            <a:schemeClr val="accent1"/>
          </a:lnRef>
          <a:fillRef idx="0">
            <a:schemeClr val="accent1"/>
          </a:fillRef>
          <a:effectRef idx="0">
            <a:schemeClr val="accent1"/>
          </a:effectRef>
          <a:fontRef idx="minor">
            <a:schemeClr val="tx1"/>
          </a:fontRef>
        </p:style>
        <p:txBody>
          <a:bodyPr wrap="none" anchor="ctr"/>
          <a:lstStyle/>
          <a:p>
            <a:endParaRPr lang="en-US" dirty="0"/>
          </a:p>
        </p:txBody>
      </p:sp>
      <p:pic>
        <p:nvPicPr>
          <p:cNvPr id="2" name="Picture 1" descr="G14_02867-001 ICON Logo FINAL.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08332" y="0"/>
            <a:ext cx="1727199" cy="863600"/>
          </a:xfrm>
          <a:prstGeom prst="rect">
            <a:avLst/>
          </a:prstGeom>
        </p:spPr>
      </p:pic>
      <p:pic>
        <p:nvPicPr>
          <p:cNvPr id="3" name="Picture 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732304" y="84356"/>
            <a:ext cx="822892" cy="694887"/>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1" r:id="rId2"/>
    <p:sldLayoutId id="2147483653" r:id="rId3"/>
    <p:sldLayoutId id="2147483654" r:id="rId4"/>
    <p:sldLayoutId id="2147483655" r:id="rId5"/>
    <p:sldLayoutId id="2147483656" r:id="rId6"/>
  </p:sldLayoutIdLst>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2000" b="1" baseline="0">
          <a:solidFill>
            <a:schemeClr val="tx1"/>
          </a:solidFill>
          <a:latin typeface="Tahoma"/>
          <a:ea typeface="+mj-ea"/>
          <a:cs typeface="Tahoma"/>
        </a:defRPr>
      </a:lvl1pPr>
      <a:lvl2pPr algn="l" rtl="0" eaLnBrk="0" fontAlgn="base" hangingPunct="0">
        <a:lnSpc>
          <a:spcPct val="90000"/>
        </a:lnSpc>
        <a:spcBef>
          <a:spcPct val="0"/>
        </a:spcBef>
        <a:spcAft>
          <a:spcPct val="0"/>
        </a:spcAft>
        <a:defRPr sz="2400" b="1">
          <a:solidFill>
            <a:schemeClr val="tx2"/>
          </a:solidFill>
          <a:latin typeface="Arial" charset="0"/>
        </a:defRPr>
      </a:lvl2pPr>
      <a:lvl3pPr algn="l" rtl="0" eaLnBrk="0" fontAlgn="base" hangingPunct="0">
        <a:lnSpc>
          <a:spcPct val="90000"/>
        </a:lnSpc>
        <a:spcBef>
          <a:spcPct val="0"/>
        </a:spcBef>
        <a:spcAft>
          <a:spcPct val="0"/>
        </a:spcAft>
        <a:defRPr sz="2400" b="1">
          <a:solidFill>
            <a:schemeClr val="tx2"/>
          </a:solidFill>
          <a:latin typeface="Arial" charset="0"/>
        </a:defRPr>
      </a:lvl3pPr>
      <a:lvl4pPr algn="l" rtl="0" eaLnBrk="0" fontAlgn="base" hangingPunct="0">
        <a:lnSpc>
          <a:spcPct val="90000"/>
        </a:lnSpc>
        <a:spcBef>
          <a:spcPct val="0"/>
        </a:spcBef>
        <a:spcAft>
          <a:spcPct val="0"/>
        </a:spcAft>
        <a:defRPr sz="2400" b="1">
          <a:solidFill>
            <a:schemeClr val="tx2"/>
          </a:solidFill>
          <a:latin typeface="Arial" charset="0"/>
        </a:defRPr>
      </a:lvl4pPr>
      <a:lvl5pPr algn="l" rtl="0" eaLnBrk="0" fontAlgn="base" hangingPunct="0">
        <a:lnSpc>
          <a:spcPct val="90000"/>
        </a:lnSpc>
        <a:spcBef>
          <a:spcPct val="0"/>
        </a:spcBef>
        <a:spcAft>
          <a:spcPct val="0"/>
        </a:spcAft>
        <a:defRPr sz="2400" b="1">
          <a:solidFill>
            <a:schemeClr val="tx2"/>
          </a:solidFill>
          <a:latin typeface="Arial" charset="0"/>
        </a:defRPr>
      </a:lvl5pPr>
      <a:lvl6pPr marL="457200" algn="l" rtl="0" eaLnBrk="0" fontAlgn="base" hangingPunct="0">
        <a:lnSpc>
          <a:spcPct val="90000"/>
        </a:lnSpc>
        <a:spcBef>
          <a:spcPct val="0"/>
        </a:spcBef>
        <a:spcAft>
          <a:spcPct val="0"/>
        </a:spcAft>
        <a:defRPr sz="2400" b="1">
          <a:solidFill>
            <a:schemeClr val="tx2"/>
          </a:solidFill>
          <a:latin typeface="Arial" charset="0"/>
        </a:defRPr>
      </a:lvl6pPr>
      <a:lvl7pPr marL="914400" algn="l" rtl="0" eaLnBrk="0" fontAlgn="base" hangingPunct="0">
        <a:lnSpc>
          <a:spcPct val="90000"/>
        </a:lnSpc>
        <a:spcBef>
          <a:spcPct val="0"/>
        </a:spcBef>
        <a:spcAft>
          <a:spcPct val="0"/>
        </a:spcAft>
        <a:defRPr sz="2400" b="1">
          <a:solidFill>
            <a:schemeClr val="tx2"/>
          </a:solidFill>
          <a:latin typeface="Arial" charset="0"/>
        </a:defRPr>
      </a:lvl7pPr>
      <a:lvl8pPr marL="1371600" algn="l" rtl="0" eaLnBrk="0" fontAlgn="base" hangingPunct="0">
        <a:lnSpc>
          <a:spcPct val="90000"/>
        </a:lnSpc>
        <a:spcBef>
          <a:spcPct val="0"/>
        </a:spcBef>
        <a:spcAft>
          <a:spcPct val="0"/>
        </a:spcAft>
        <a:defRPr sz="2400" b="1">
          <a:solidFill>
            <a:schemeClr val="tx2"/>
          </a:solidFill>
          <a:latin typeface="Arial" charset="0"/>
        </a:defRPr>
      </a:lvl8pPr>
      <a:lvl9pPr marL="1828800" algn="l" rtl="0" eaLnBrk="0" fontAlgn="base" hangingPunct="0">
        <a:lnSpc>
          <a:spcPct val="90000"/>
        </a:lnSpc>
        <a:spcBef>
          <a:spcPct val="0"/>
        </a:spcBef>
        <a:spcAft>
          <a:spcPct val="0"/>
        </a:spcAft>
        <a:defRPr sz="2400" b="1">
          <a:solidFill>
            <a:schemeClr val="tx2"/>
          </a:solidFill>
          <a:latin typeface="Arial" charset="0"/>
        </a:defRPr>
      </a:lvl9pPr>
    </p:titleStyle>
    <p:bodyStyle>
      <a:lvl1pPr marL="285750" indent="-285750" algn="l" rtl="0" eaLnBrk="0" fontAlgn="base" hangingPunct="0">
        <a:spcBef>
          <a:spcPct val="20000"/>
        </a:spcBef>
        <a:spcAft>
          <a:spcPct val="0"/>
        </a:spcAft>
        <a:buSzPct val="101000"/>
        <a:buFont typeface="Wingdings" charset="2"/>
        <a:buChar char="q"/>
        <a:defRPr sz="2400">
          <a:solidFill>
            <a:schemeClr val="tx1"/>
          </a:solidFill>
          <a:latin typeface="Tahoma"/>
          <a:ea typeface="+mn-ea"/>
          <a:cs typeface="Tahoma"/>
        </a:defRPr>
      </a:lvl1pPr>
      <a:lvl2pPr marL="461963" indent="-152400" algn="l" rtl="0" eaLnBrk="0" fontAlgn="base" hangingPunct="0">
        <a:spcBef>
          <a:spcPct val="20000"/>
        </a:spcBef>
        <a:spcAft>
          <a:spcPct val="0"/>
        </a:spcAft>
        <a:buSzPct val="101000"/>
        <a:buFont typeface="Wingdings" charset="2"/>
        <a:buChar char="q"/>
        <a:defRPr sz="2000">
          <a:solidFill>
            <a:schemeClr val="tx1"/>
          </a:solidFill>
          <a:latin typeface="Tahoma"/>
          <a:cs typeface="Tahoma"/>
        </a:defRPr>
      </a:lvl2pPr>
      <a:lvl3pPr marL="771525" indent="-153988" algn="l" rtl="0" eaLnBrk="0" fontAlgn="base" hangingPunct="0">
        <a:spcBef>
          <a:spcPct val="20000"/>
        </a:spcBef>
        <a:spcAft>
          <a:spcPct val="0"/>
        </a:spcAft>
        <a:buSzPct val="101000"/>
        <a:buFont typeface="Wingdings" charset="2"/>
        <a:buChar char="q"/>
        <a:defRPr sz="1800">
          <a:solidFill>
            <a:schemeClr val="tx1"/>
          </a:solidFill>
          <a:latin typeface="Tahoma"/>
          <a:cs typeface="Tahoma"/>
        </a:defRPr>
      </a:lvl3pPr>
      <a:lvl4pPr marL="1081088" indent="-153988" algn="l" rtl="0" eaLnBrk="0" fontAlgn="base" hangingPunct="0">
        <a:spcBef>
          <a:spcPct val="20000"/>
        </a:spcBef>
        <a:spcAft>
          <a:spcPct val="0"/>
        </a:spcAft>
        <a:buSzPct val="101000"/>
        <a:buFont typeface="Wingdings" charset="2"/>
        <a:buChar char="q"/>
        <a:defRPr sz="1600">
          <a:solidFill>
            <a:schemeClr val="tx1"/>
          </a:solidFill>
          <a:latin typeface="Tahoma"/>
          <a:cs typeface="Tahoma"/>
        </a:defRPr>
      </a:lvl4pPr>
      <a:lvl5pPr marL="1381125" indent="-146050" algn="l" rtl="0" eaLnBrk="0" fontAlgn="base" hangingPunct="0">
        <a:spcBef>
          <a:spcPct val="20000"/>
        </a:spcBef>
        <a:spcAft>
          <a:spcPct val="0"/>
        </a:spcAft>
        <a:buSzPct val="101000"/>
        <a:buFont typeface="Wingdings" charset="2"/>
        <a:buChar char="q"/>
        <a:defRPr sz="1200">
          <a:solidFill>
            <a:schemeClr val="tx1"/>
          </a:solidFill>
          <a:latin typeface="Tahoma"/>
          <a:cs typeface="Tahoma"/>
        </a:defRPr>
      </a:lvl5pPr>
      <a:lvl6pPr marL="1838325" indent="-146050" algn="l" rtl="0" eaLnBrk="0" fontAlgn="base" hangingPunct="0">
        <a:spcBef>
          <a:spcPct val="20000"/>
        </a:spcBef>
        <a:spcAft>
          <a:spcPct val="0"/>
        </a:spcAft>
        <a:buChar char="»"/>
        <a:defRPr sz="1600">
          <a:solidFill>
            <a:schemeClr val="tx1"/>
          </a:solidFill>
          <a:latin typeface="+mn-lt"/>
        </a:defRPr>
      </a:lvl6pPr>
      <a:lvl7pPr marL="2295525" indent="-146050" algn="l" rtl="0" eaLnBrk="0" fontAlgn="base" hangingPunct="0">
        <a:spcBef>
          <a:spcPct val="20000"/>
        </a:spcBef>
        <a:spcAft>
          <a:spcPct val="0"/>
        </a:spcAft>
        <a:buChar char="»"/>
        <a:defRPr sz="1600">
          <a:solidFill>
            <a:schemeClr val="tx1"/>
          </a:solidFill>
          <a:latin typeface="+mn-lt"/>
        </a:defRPr>
      </a:lvl7pPr>
      <a:lvl8pPr marL="2752725" indent="-146050" algn="l" rtl="0" eaLnBrk="0" fontAlgn="base" hangingPunct="0">
        <a:spcBef>
          <a:spcPct val="20000"/>
        </a:spcBef>
        <a:spcAft>
          <a:spcPct val="0"/>
        </a:spcAft>
        <a:buChar char="»"/>
        <a:defRPr sz="1600">
          <a:solidFill>
            <a:schemeClr val="tx1"/>
          </a:solidFill>
          <a:latin typeface="+mn-lt"/>
        </a:defRPr>
      </a:lvl8pPr>
      <a:lvl9pPr marL="3209925" indent="-14605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3437" y="2455695"/>
            <a:ext cx="6344179" cy="905343"/>
          </a:xfrm>
        </p:spPr>
        <p:txBody>
          <a:bodyPr/>
          <a:lstStyle/>
          <a:p>
            <a:r>
              <a:rPr lang="en-US" dirty="0" smtClean="0"/>
              <a:t>ICON FUV stellar calibration preparation</a:t>
            </a:r>
            <a:endParaRPr lang="en-US" dirty="0"/>
          </a:p>
        </p:txBody>
      </p:sp>
      <p:sp>
        <p:nvSpPr>
          <p:cNvPr id="3" name="Text Placeholder 2"/>
          <p:cNvSpPr>
            <a:spLocks noGrp="1"/>
          </p:cNvSpPr>
          <p:nvPr>
            <p:ph type="body" sz="quarter" idx="10"/>
          </p:nvPr>
        </p:nvSpPr>
        <p:spPr>
          <a:xfrm>
            <a:off x="1815548" y="3717876"/>
            <a:ext cx="5665305" cy="2378538"/>
          </a:xfrm>
        </p:spPr>
        <p:txBody>
          <a:bodyPr/>
          <a:lstStyle/>
          <a:p>
            <a:r>
              <a:rPr lang="en-US" dirty="0" smtClean="0"/>
              <a:t>Harald U. Frey</a:t>
            </a:r>
          </a:p>
          <a:p>
            <a:r>
              <a:rPr lang="en-US" dirty="0" smtClean="0"/>
              <a:t>Sabine Frey</a:t>
            </a:r>
          </a:p>
        </p:txBody>
      </p:sp>
    </p:spTree>
    <p:extLst>
      <p:ext uri="{BB962C8B-B14F-4D97-AF65-F5344CB8AC3E}">
        <p14:creationId xmlns:p14="http://schemas.microsoft.com/office/powerpoint/2010/main" val="1879836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Catalog with 1000 brightest UV stars</a:t>
            </a:r>
            <a:endParaRPr lang="en-US"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74752"/>
            <a:ext cx="9144000" cy="4762500"/>
          </a:xfrm>
          <a:prstGeom prst="rect">
            <a:avLst/>
          </a:prstGeom>
        </p:spPr>
      </p:pic>
      <p:sp>
        <p:nvSpPr>
          <p:cNvPr id="6" name="TextBox 5"/>
          <p:cNvSpPr txBox="1"/>
          <p:nvPr/>
        </p:nvSpPr>
        <p:spPr>
          <a:xfrm>
            <a:off x="3854496" y="5735716"/>
            <a:ext cx="1435008" cy="307777"/>
          </a:xfrm>
          <a:prstGeom prst="rect">
            <a:avLst/>
          </a:prstGeom>
          <a:noFill/>
          <a:ln>
            <a:solidFill>
              <a:srgbClr val="0000FF"/>
            </a:solidFill>
          </a:ln>
        </p:spPr>
        <p:txBody>
          <a:bodyPr wrap="none" rtlCol="0">
            <a:spAutoFit/>
          </a:bodyPr>
          <a:lstStyle/>
          <a:p>
            <a:pPr>
              <a:buNone/>
            </a:pPr>
            <a:r>
              <a:rPr lang="en-US" sz="1400" dirty="0" smtClean="0">
                <a:latin typeface="+mn-lt"/>
              </a:rPr>
              <a:t>Anti-Sun 324.5º</a:t>
            </a:r>
            <a:endParaRPr lang="en-US" sz="1400" dirty="0">
              <a:latin typeface="+mn-lt"/>
            </a:endParaRPr>
          </a:p>
        </p:txBody>
      </p:sp>
      <p:sp>
        <p:nvSpPr>
          <p:cNvPr id="7" name="TextBox 6"/>
          <p:cNvSpPr txBox="1"/>
          <p:nvPr/>
        </p:nvSpPr>
        <p:spPr>
          <a:xfrm>
            <a:off x="7982465" y="1408667"/>
            <a:ext cx="926857" cy="498598"/>
          </a:xfrm>
          <a:prstGeom prst="rect">
            <a:avLst/>
          </a:prstGeom>
          <a:noFill/>
          <a:ln>
            <a:solidFill>
              <a:srgbClr val="FFC000"/>
            </a:solidFill>
          </a:ln>
        </p:spPr>
        <p:txBody>
          <a:bodyPr wrap="none" rtlCol="0">
            <a:spAutoFit/>
          </a:bodyPr>
          <a:lstStyle/>
          <a:p>
            <a:pPr>
              <a:buNone/>
            </a:pPr>
            <a:r>
              <a:rPr lang="en-US" sz="1200" dirty="0" smtClean="0">
                <a:latin typeface="+mn-lt"/>
              </a:rPr>
              <a:t>Sun</a:t>
            </a:r>
          </a:p>
          <a:p>
            <a:pPr>
              <a:buNone/>
            </a:pPr>
            <a:r>
              <a:rPr lang="en-US" sz="1200" dirty="0" smtClean="0">
                <a:latin typeface="+mn-lt"/>
              </a:rPr>
              <a:t>RA=144.5º</a:t>
            </a:r>
            <a:endParaRPr lang="en-US" sz="1200" dirty="0">
              <a:latin typeface="+mn-lt"/>
            </a:endParaRPr>
          </a:p>
        </p:txBody>
      </p:sp>
      <p:cxnSp>
        <p:nvCxnSpPr>
          <p:cNvPr id="9" name="Straight Arrow Connector 8"/>
          <p:cNvCxnSpPr>
            <a:stCxn id="7" idx="2"/>
          </p:cNvCxnSpPr>
          <p:nvPr/>
        </p:nvCxnSpPr>
        <p:spPr bwMode="auto">
          <a:xfrm>
            <a:off x="8445894" y="1907265"/>
            <a:ext cx="352117" cy="877121"/>
          </a:xfrm>
          <a:prstGeom prst="straightConnector1">
            <a:avLst/>
          </a:prstGeom>
          <a:noFill/>
          <a:ln w="28575" cap="flat" cmpd="sng" algn="ctr">
            <a:solidFill>
              <a:srgbClr val="FFC000"/>
            </a:solidFill>
            <a:prstDash val="solid"/>
            <a:round/>
            <a:headEnd type="none" w="med" len="med"/>
            <a:tailEnd type="triangle"/>
          </a:ln>
          <a:effectLst/>
        </p:spPr>
      </p:cxnSp>
      <p:cxnSp>
        <p:nvCxnSpPr>
          <p:cNvPr id="11" name="Straight Arrow Connector 10"/>
          <p:cNvCxnSpPr>
            <a:stCxn id="6" idx="0"/>
          </p:cNvCxnSpPr>
          <p:nvPr/>
        </p:nvCxnSpPr>
        <p:spPr bwMode="auto">
          <a:xfrm flipV="1">
            <a:off x="4572000" y="3352800"/>
            <a:ext cx="0" cy="2382916"/>
          </a:xfrm>
          <a:prstGeom prst="straightConnector1">
            <a:avLst/>
          </a:prstGeom>
          <a:noFill/>
          <a:ln w="28575" cap="flat" cmpd="sng" algn="ctr">
            <a:solidFill>
              <a:srgbClr val="0000FF"/>
            </a:solidFill>
            <a:prstDash val="solid"/>
            <a:round/>
            <a:headEnd type="none" w="med" len="med"/>
            <a:tailEnd type="triangle"/>
          </a:ln>
          <a:effectLst/>
        </p:spPr>
      </p:cxnSp>
      <p:sp>
        <p:nvSpPr>
          <p:cNvPr id="8" name="TextBox 7"/>
          <p:cNvSpPr txBox="1"/>
          <p:nvPr/>
        </p:nvSpPr>
        <p:spPr>
          <a:xfrm>
            <a:off x="5415567" y="5548875"/>
            <a:ext cx="704039" cy="307777"/>
          </a:xfrm>
          <a:prstGeom prst="rect">
            <a:avLst/>
          </a:prstGeom>
          <a:noFill/>
          <a:ln>
            <a:solidFill>
              <a:srgbClr val="0000FF"/>
            </a:solidFill>
          </a:ln>
        </p:spPr>
        <p:txBody>
          <a:bodyPr wrap="none" rtlCol="0">
            <a:spAutoFit/>
          </a:bodyPr>
          <a:lstStyle/>
          <a:p>
            <a:pPr>
              <a:buNone/>
            </a:pPr>
            <a:r>
              <a:rPr lang="en-US" sz="1400" dirty="0" smtClean="0">
                <a:latin typeface="+mn-lt"/>
              </a:rPr>
              <a:t>RA=0º</a:t>
            </a:r>
            <a:endParaRPr lang="en-US" sz="1400" dirty="0">
              <a:latin typeface="+mn-lt"/>
            </a:endParaRPr>
          </a:p>
        </p:txBody>
      </p:sp>
      <p:cxnSp>
        <p:nvCxnSpPr>
          <p:cNvPr id="10" name="Straight Arrow Connector 9"/>
          <p:cNvCxnSpPr/>
          <p:nvPr/>
        </p:nvCxnSpPr>
        <p:spPr bwMode="auto">
          <a:xfrm flipH="1" flipV="1">
            <a:off x="5478162" y="3352800"/>
            <a:ext cx="293544" cy="2196076"/>
          </a:xfrm>
          <a:prstGeom prst="straightConnector1">
            <a:avLst/>
          </a:prstGeom>
          <a:noFill/>
          <a:ln w="28575" cap="flat" cmpd="sng" algn="ctr">
            <a:solidFill>
              <a:srgbClr val="0000FF"/>
            </a:solidFill>
            <a:prstDash val="solid"/>
            <a:round/>
            <a:headEnd type="none" w="med" len="med"/>
            <a:tailEnd type="triangle"/>
          </a:ln>
          <a:effectLst/>
        </p:spPr>
      </p:cxnSp>
    </p:spTree>
    <p:extLst>
      <p:ext uri="{BB962C8B-B14F-4D97-AF65-F5344CB8AC3E}">
        <p14:creationId xmlns:p14="http://schemas.microsoft.com/office/powerpoint/2010/main" val="3404863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Potential star pointing targets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47750"/>
            <a:ext cx="9144000" cy="4762500"/>
          </a:xfrm>
          <a:prstGeom prst="rect">
            <a:avLst/>
          </a:prstGeom>
        </p:spPr>
      </p:pic>
    </p:spTree>
    <p:extLst>
      <p:ext uri="{BB962C8B-B14F-4D97-AF65-F5344CB8AC3E}">
        <p14:creationId xmlns:p14="http://schemas.microsoft.com/office/powerpoint/2010/main" val="816647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Top ten targets</a:t>
            </a:r>
            <a:endParaRPr lang="en-US" dirty="0"/>
          </a:p>
        </p:txBody>
      </p:sp>
      <p:sp>
        <p:nvSpPr>
          <p:cNvPr id="7" name="TextBox 6"/>
          <p:cNvSpPr txBox="1"/>
          <p:nvPr/>
        </p:nvSpPr>
        <p:spPr>
          <a:xfrm>
            <a:off x="724931" y="4407243"/>
            <a:ext cx="7202666" cy="738664"/>
          </a:xfrm>
          <a:prstGeom prst="rect">
            <a:avLst/>
          </a:prstGeom>
          <a:noFill/>
          <a:ln>
            <a:solidFill>
              <a:srgbClr val="0000FF"/>
            </a:solidFill>
          </a:ln>
        </p:spPr>
        <p:txBody>
          <a:bodyPr wrap="square" rtlCol="0">
            <a:spAutoFit/>
          </a:bodyPr>
          <a:lstStyle/>
          <a:p>
            <a:pPr>
              <a:buNone/>
            </a:pPr>
            <a:r>
              <a:rPr lang="en-US" sz="1400" dirty="0" smtClean="0">
                <a:latin typeface="+mn-lt"/>
              </a:rPr>
              <a:t>This information is given to Sabine to calculate the specific spacecraft slews to point FUV to the best targets without violating mission rules (ram pointing, umbra, no full moon, conflicting calibration of other instrument etc.)</a:t>
            </a:r>
            <a:endParaRPr lang="en-US" sz="1400" dirty="0">
              <a:latin typeface="+mn-lt"/>
            </a:endParaRPr>
          </a:p>
        </p:txBody>
      </p:sp>
      <p:pic>
        <p:nvPicPr>
          <p:cNvPr id="9" name="Picture 8"/>
          <p:cNvPicPr>
            <a:picLocks noChangeAspect="1"/>
          </p:cNvPicPr>
          <p:nvPr/>
        </p:nvPicPr>
        <p:blipFill>
          <a:blip r:embed="rId2"/>
          <a:stretch>
            <a:fillRect/>
          </a:stretch>
        </p:blipFill>
        <p:spPr>
          <a:xfrm>
            <a:off x="1943549" y="1490676"/>
            <a:ext cx="5256901" cy="2212600"/>
          </a:xfrm>
          <a:prstGeom prst="rect">
            <a:avLst/>
          </a:prstGeom>
        </p:spPr>
      </p:pic>
    </p:spTree>
    <p:extLst>
      <p:ext uri="{BB962C8B-B14F-4D97-AF65-F5344CB8AC3E}">
        <p14:creationId xmlns:p14="http://schemas.microsoft.com/office/powerpoint/2010/main" val="3215779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Highest ranked star target</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67" y="1349650"/>
            <a:ext cx="8869680" cy="4619625"/>
          </a:xfrm>
          <a:prstGeom prst="rect">
            <a:avLst/>
          </a:prstGeom>
        </p:spPr>
      </p:pic>
    </p:spTree>
    <p:extLst>
      <p:ext uri="{BB962C8B-B14F-4D97-AF65-F5344CB8AC3E}">
        <p14:creationId xmlns:p14="http://schemas.microsoft.com/office/powerpoint/2010/main" val="2864295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3332" y="101215"/>
            <a:ext cx="6344179" cy="669925"/>
          </a:xfrm>
        </p:spPr>
        <p:txBody>
          <a:bodyPr/>
          <a:lstStyle/>
          <a:p>
            <a:r>
              <a:rPr lang="en-US" dirty="0" smtClean="0"/>
              <a:t>Spectrum example</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143000"/>
            <a:ext cx="6096000" cy="4572000"/>
          </a:xfrm>
          <a:prstGeom prst="rect">
            <a:avLst/>
          </a:prstGeom>
        </p:spPr>
      </p:pic>
    </p:spTree>
    <p:extLst>
      <p:ext uri="{BB962C8B-B14F-4D97-AF65-F5344CB8AC3E}">
        <p14:creationId xmlns:p14="http://schemas.microsoft.com/office/powerpoint/2010/main" val="1425566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Spacecraft slews and pointing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271" y="875267"/>
            <a:ext cx="3901440" cy="390144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5040" y="875267"/>
            <a:ext cx="3901440" cy="3901440"/>
          </a:xfrm>
          <a:prstGeom prst="rect">
            <a:avLst/>
          </a:prstGeom>
        </p:spPr>
      </p:pic>
      <p:sp>
        <p:nvSpPr>
          <p:cNvPr id="6" name="TextBox 5"/>
          <p:cNvSpPr txBox="1"/>
          <p:nvPr/>
        </p:nvSpPr>
        <p:spPr>
          <a:xfrm>
            <a:off x="395416" y="4852086"/>
            <a:ext cx="5498621" cy="1611210"/>
          </a:xfrm>
          <a:prstGeom prst="rect">
            <a:avLst/>
          </a:prstGeom>
          <a:noFill/>
          <a:ln>
            <a:solidFill>
              <a:srgbClr val="0000FF"/>
            </a:solidFill>
          </a:ln>
        </p:spPr>
        <p:txBody>
          <a:bodyPr wrap="none" rtlCol="0">
            <a:spAutoFit/>
          </a:bodyPr>
          <a:lstStyle/>
          <a:p>
            <a:pPr>
              <a:buNone/>
            </a:pPr>
            <a:r>
              <a:rPr lang="en-US" sz="1050" dirty="0" smtClean="0">
                <a:latin typeface="+mn-lt"/>
              </a:rPr>
              <a:t>Umbra   </a:t>
            </a:r>
            <a:r>
              <a:rPr lang="en-US" sz="1050" dirty="0">
                <a:latin typeface="+mn-lt"/>
              </a:rPr>
              <a:t>: 2018/139 02:18:08.000 - 2018/139 02:49:12.000, duration [min]:       31.066667</a:t>
            </a:r>
          </a:p>
          <a:p>
            <a:pPr>
              <a:buNone/>
            </a:pPr>
            <a:r>
              <a:rPr lang="en-US" sz="1050" dirty="0">
                <a:latin typeface="+mn-lt"/>
              </a:rPr>
              <a:t>Calibration with star at Ra, Dec [</a:t>
            </a:r>
            <a:r>
              <a:rPr lang="en-US" sz="1050" dirty="0" err="1">
                <a:latin typeface="+mn-lt"/>
              </a:rPr>
              <a:t>deg</a:t>
            </a:r>
            <a:r>
              <a:rPr lang="en-US" sz="1050" dirty="0">
                <a:latin typeface="+mn-lt"/>
              </a:rPr>
              <a:t>]: -144.24,  -</a:t>
            </a:r>
            <a:r>
              <a:rPr lang="en-US" sz="1050" dirty="0" smtClean="0">
                <a:latin typeface="+mn-lt"/>
              </a:rPr>
              <a:t>39.51</a:t>
            </a:r>
            <a:endParaRPr lang="en-US" sz="1050" dirty="0">
              <a:latin typeface="+mn-lt"/>
            </a:endParaRPr>
          </a:p>
          <a:p>
            <a:pPr>
              <a:buNone/>
            </a:pPr>
            <a:r>
              <a:rPr lang="en-US" sz="1050" dirty="0">
                <a:latin typeface="+mn-lt"/>
              </a:rPr>
              <a:t>Slew to target 2018/139 02:23:40.000 - 2018/139 02:25:00.000 80.0 s, 171.8 </a:t>
            </a:r>
            <a:r>
              <a:rPr lang="en-US" sz="1050" dirty="0" err="1">
                <a:latin typeface="+mn-lt"/>
              </a:rPr>
              <a:t>deg</a:t>
            </a:r>
            <a:endParaRPr lang="en-US" sz="1050" dirty="0">
              <a:latin typeface="+mn-lt"/>
            </a:endParaRPr>
          </a:p>
          <a:p>
            <a:pPr>
              <a:buNone/>
            </a:pPr>
            <a:r>
              <a:rPr lang="en-US" sz="1050" dirty="0">
                <a:latin typeface="+mn-lt"/>
              </a:rPr>
              <a:t>Observations   2018/139 02:26:16.000 - 2018/139 02:34:16.000  8.0 min </a:t>
            </a:r>
          </a:p>
          <a:p>
            <a:pPr>
              <a:buNone/>
            </a:pPr>
            <a:r>
              <a:rPr lang="en-US" sz="1050" dirty="0">
                <a:latin typeface="+mn-lt"/>
              </a:rPr>
              <a:t>Calibration with star at Ra, Dec [</a:t>
            </a:r>
            <a:r>
              <a:rPr lang="en-US" sz="1050" dirty="0" err="1">
                <a:latin typeface="+mn-lt"/>
              </a:rPr>
              <a:t>deg</a:t>
            </a:r>
            <a:r>
              <a:rPr lang="en-US" sz="1050" dirty="0">
                <a:latin typeface="+mn-lt"/>
              </a:rPr>
              <a:t>]: -120.78,  -</a:t>
            </a:r>
            <a:r>
              <a:rPr lang="en-US" sz="1050" dirty="0" smtClean="0">
                <a:latin typeface="+mn-lt"/>
              </a:rPr>
              <a:t>29.21</a:t>
            </a:r>
            <a:endParaRPr lang="en-US" sz="1050" dirty="0">
              <a:latin typeface="+mn-lt"/>
            </a:endParaRPr>
          </a:p>
          <a:p>
            <a:pPr>
              <a:buNone/>
            </a:pPr>
            <a:r>
              <a:rPr lang="en-US" sz="1050" dirty="0">
                <a:latin typeface="+mn-lt"/>
              </a:rPr>
              <a:t>Slew to target 2018/139 02:34:16.000 - 2018/139 02:34:28.000 12.0 s,  21.8 </a:t>
            </a:r>
            <a:r>
              <a:rPr lang="en-US" sz="1050" dirty="0" err="1">
                <a:latin typeface="+mn-lt"/>
              </a:rPr>
              <a:t>deg</a:t>
            </a:r>
            <a:endParaRPr lang="en-US" sz="1050" dirty="0">
              <a:latin typeface="+mn-lt"/>
            </a:endParaRPr>
          </a:p>
          <a:p>
            <a:pPr>
              <a:buNone/>
            </a:pPr>
            <a:r>
              <a:rPr lang="en-US" sz="1050" dirty="0">
                <a:latin typeface="+mn-lt"/>
              </a:rPr>
              <a:t>Observations   2018/139 02:35:56.000 - 2018/139 02:43:56.000  8.0 min </a:t>
            </a:r>
          </a:p>
          <a:p>
            <a:pPr>
              <a:buNone/>
            </a:pPr>
            <a:r>
              <a:rPr lang="en-US" sz="1050" dirty="0">
                <a:latin typeface="+mn-lt"/>
              </a:rPr>
              <a:t>Slew to Nominal 2018/139 02:43:56.000 - 2018/139 02:45:08.000  72.0 s, 153.6 </a:t>
            </a:r>
            <a:r>
              <a:rPr lang="en-US" sz="1050" dirty="0" err="1" smtClean="0">
                <a:latin typeface="+mn-lt"/>
              </a:rPr>
              <a:t>deg</a:t>
            </a:r>
            <a:endParaRPr lang="en-US" sz="1050" dirty="0">
              <a:latin typeface="+mn-lt"/>
            </a:endParaRPr>
          </a:p>
        </p:txBody>
      </p:sp>
    </p:spTree>
    <p:extLst>
      <p:ext uri="{BB962C8B-B14F-4D97-AF65-F5344CB8AC3E}">
        <p14:creationId xmlns:p14="http://schemas.microsoft.com/office/powerpoint/2010/main" val="716571563"/>
      </p:ext>
    </p:extLst>
  </p:cSld>
  <p:clrMapOvr>
    <a:masterClrMapping/>
  </p:clrMapOvr>
</p:sld>
</file>

<file path=ppt/theme/theme1.xml><?xml version="1.0" encoding="utf-8"?>
<a:theme xmlns:a="http://schemas.openxmlformats.org/drawingml/2006/main" name="orbital red">
  <a:themeElements>
    <a:clrScheme name="Orbital Corporate Colors">
      <a:dk1>
        <a:srgbClr val="000000"/>
      </a:dk1>
      <a:lt1>
        <a:srgbClr val="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0" lang="en-US" sz="16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buNone/>
          <a:defRPr sz="1400" dirty="0">
            <a:latin typeface="+mn-lt"/>
          </a:defRPr>
        </a:defPPr>
      </a:lstStyle>
    </a:txDef>
  </a:objectDefaults>
  <a:extraClrSchemeLst>
    <a:extraClrScheme>
      <a:clrScheme name="orbital re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rbital re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rbital red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rbital red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rbital re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rbital re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rbital re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22</Pages>
  <Words>177</Words>
  <Application>Microsoft Office PowerPoint</Application>
  <PresentationFormat>On-screen Show (4:3)</PresentationFormat>
  <Paragraphs>22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 unicode ms</vt:lpstr>
      <vt:lpstr>Arial</vt:lpstr>
      <vt:lpstr>Tahoma</vt:lpstr>
      <vt:lpstr>Times New Roman</vt:lpstr>
      <vt:lpstr>Wingdings</vt:lpstr>
      <vt:lpstr>orbital red</vt:lpstr>
      <vt:lpstr>ICON FUV stellar calibration preparation</vt:lpstr>
      <vt:lpstr>Catalog with 1000 brightest UV stars</vt:lpstr>
      <vt:lpstr>Potential star pointing targets</vt:lpstr>
      <vt:lpstr>Top ten targets</vt:lpstr>
      <vt:lpstr>Highest ranked star target</vt:lpstr>
      <vt:lpstr>Spectrum example</vt:lpstr>
      <vt:lpstr>Spacecraft slews and pointing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Topics</dc:title>
  <dc:creator/>
  <cp:lastModifiedBy/>
  <cp:revision>1297</cp:revision>
  <cp:lastPrinted>2006-02-28T15:57:54Z</cp:lastPrinted>
  <dcterms:created xsi:type="dcterms:W3CDTF">2013-02-27T05:55:19Z</dcterms:created>
  <dcterms:modified xsi:type="dcterms:W3CDTF">2018-03-20T11:51:08Z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2d61cafb-94f3-4ba2-8eec-cb8558685f38</vt:lpwstr>
  </property>
  <property fmtid="{D5CDD505-2E9C-101B-9397-08002B2CF9AE}" pid="3" name="ATKCategory">
    <vt:lpwstr>Alliant Techsystems Proprietary</vt:lpwstr>
  </property>
  <property fmtid="{D5CDD505-2E9C-101B-9397-08002B2CF9AE}" pid="4" name="ATKSensitivity">
    <vt:lpwstr>Export Controlled</vt:lpwstr>
  </property>
</Properties>
</file>