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1261" r:id="rId2"/>
    <p:sldId id="1308" r:id="rId3"/>
    <p:sldId id="256" r:id="rId4"/>
    <p:sldId id="1348" r:id="rId5"/>
    <p:sldId id="1336" r:id="rId6"/>
    <p:sldId id="1341" r:id="rId7"/>
    <p:sldId id="1334" r:id="rId8"/>
    <p:sldId id="1333" r:id="rId9"/>
    <p:sldId id="1347" r:id="rId1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CC99"/>
    <a:srgbClr val="D6EAF6"/>
    <a:srgbClr val="990033"/>
    <a:srgbClr val="99CCFF"/>
    <a:srgbClr val="1B587C"/>
    <a:srgbClr val="000066"/>
    <a:srgbClr val="FEEC02"/>
    <a:srgbClr val="34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3" autoAdjust="0"/>
    <p:restoredTop sz="96271" autoAdjust="0"/>
  </p:normalViewPr>
  <p:slideViewPr>
    <p:cSldViewPr snapToGrid="0">
      <p:cViewPr varScale="1">
        <p:scale>
          <a:sx n="113" d="100"/>
          <a:sy n="113" d="100"/>
        </p:scale>
        <p:origin x="640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1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44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3056712" cy="4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9" tIns="50896" rIns="101789" bIns="508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44" y="2"/>
            <a:ext cx="3058302" cy="4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9" tIns="50896" rIns="101789" bIns="508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89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651" y="4428825"/>
            <a:ext cx="5127389" cy="42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9" tIns="50896" rIns="101789" bIns="50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68779"/>
            <a:ext cx="3056712" cy="4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9" tIns="50896" rIns="101789" bIns="508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44" y="8868779"/>
            <a:ext cx="3058302" cy="4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89" tIns="50896" rIns="101789" bIns="508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7E77BEB-978E-41D9-B9BB-6DA52F584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307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4932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22400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97063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7BEB-978E-41D9-B9BB-6DA52F5845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14_02867-002 ICON Banner 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7" y="-1"/>
            <a:ext cx="7483763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37" y="2141370"/>
            <a:ext cx="6344179" cy="669925"/>
          </a:xfrm>
        </p:spPr>
        <p:txBody>
          <a:bodyPr/>
          <a:lstStyle>
            <a:lvl1pPr algn="ctr">
              <a:defRPr sz="2800">
                <a:solidFill>
                  <a:srgbClr val="9900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271145" y="1481402"/>
            <a:ext cx="8686800" cy="0"/>
          </a:xfrm>
          <a:prstGeom prst="line">
            <a:avLst/>
          </a:prstGeom>
          <a:ln w="317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64965" y="3117801"/>
            <a:ext cx="3233703" cy="319087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88" y="387567"/>
            <a:ext cx="822892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q"/>
              <a:defRPr sz="2400">
                <a:solidFill>
                  <a:schemeClr val="tx1"/>
                </a:solidFill>
              </a:defRPr>
            </a:lvl1pPr>
            <a:lvl2pPr marL="461963" indent="-1524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2pPr>
            <a:lvl3pPr marL="771525" indent="-153988">
              <a:buFont typeface="Courier New" charset="0"/>
              <a:buChar char="o"/>
              <a:defRPr sz="1800">
                <a:solidFill>
                  <a:schemeClr val="tx1"/>
                </a:solidFill>
              </a:defRPr>
            </a:lvl3pPr>
            <a:lvl4pPr marL="1081088" indent="-153988">
              <a:buFont typeface="Arial" charset="0"/>
              <a:buChar char="•"/>
              <a:defRPr sz="1600">
                <a:solidFill>
                  <a:schemeClr val="tx1"/>
                </a:solidFill>
              </a:defRPr>
            </a:lvl4pPr>
            <a:lvl5pPr marL="1381125" indent="-146050">
              <a:buFont typeface="Wingdings" charset="2"/>
              <a:buChar char="q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2450" y="1219200"/>
            <a:ext cx="3790950" cy="5095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819650" y="1209675"/>
            <a:ext cx="3810000" cy="508635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7675" y="3914775"/>
            <a:ext cx="8324850" cy="254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457200" y="1200150"/>
            <a:ext cx="8315325" cy="2552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50" y="1095375"/>
            <a:ext cx="4124325" cy="5153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72025" y="1095375"/>
            <a:ext cx="4010025" cy="516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6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07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3" y="136478"/>
            <a:ext cx="5064458" cy="600501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73052-9A86-7F40-910F-8F7C8AF01A71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46550-B80E-3F4E-8DB3-E8685D53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E202A-A209-4344-AA30-7F99433D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3AAB-2FA3-1941-96D5-04CD51703C56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2334E-EC5B-014A-BF58-9F60BC55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2F83E-475D-9C4B-A7A9-23DA2454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5CD8-0CA2-D349-881C-775334A8D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382" y="139315"/>
            <a:ext cx="6344179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483" y="1116013"/>
            <a:ext cx="86868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226483" y="836510"/>
            <a:ext cx="8686800" cy="0"/>
          </a:xfrm>
          <a:prstGeom prst="line">
            <a:avLst/>
          </a:prstGeom>
          <a:ln w="317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7246880" y="6627327"/>
            <a:ext cx="166640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736600">
              <a:spcBef>
                <a:spcPct val="0"/>
              </a:spcBef>
              <a:buFontTx/>
              <a:buNone/>
            </a:pPr>
            <a:fld id="{09B929B3-91B3-4CF4-88A6-B388CA3E5CB3}" type="slidenum">
              <a:rPr lang="en-US" sz="1100" baseline="0" smtClean="0">
                <a:solidFill>
                  <a:srgbClr val="990033"/>
                </a:solidFill>
                <a:latin typeface="+mn-lt"/>
              </a:rPr>
              <a:pPr algn="r" defTabSz="736600">
                <a:spcBef>
                  <a:spcPct val="0"/>
                </a:spcBef>
                <a:buFontTx/>
                <a:buNone/>
              </a:pPr>
              <a:t>‹#›</a:t>
            </a:fld>
            <a:endParaRPr lang="en-US" sz="800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26483" y="6527312"/>
            <a:ext cx="8686800" cy="0"/>
          </a:xfrm>
          <a:prstGeom prst="line">
            <a:avLst/>
          </a:prstGeom>
          <a:ln w="317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 descr="G14_02867-001 ICON Logo FINAL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2" y="0"/>
            <a:ext cx="1727199" cy="86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4" y="84356"/>
            <a:ext cx="822892" cy="6948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baseline="0">
          <a:solidFill>
            <a:schemeClr val="tx1"/>
          </a:solidFill>
          <a:latin typeface="Tahoma"/>
          <a:ea typeface="+mj-ea"/>
          <a:cs typeface="Tahom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q"/>
        <a:defRPr sz="2400">
          <a:solidFill>
            <a:schemeClr val="tx1"/>
          </a:solidFill>
          <a:latin typeface="Tahoma"/>
          <a:ea typeface="+mn-ea"/>
          <a:cs typeface="Tahoma"/>
        </a:defRPr>
      </a:lvl1pPr>
      <a:lvl2pPr marL="652463" indent="-342900" algn="l" rtl="0" eaLnBrk="0" fontAlgn="base" hangingPunct="0">
        <a:spcBef>
          <a:spcPct val="20000"/>
        </a:spcBef>
        <a:spcAft>
          <a:spcPct val="0"/>
        </a:spcAft>
        <a:buSzPct val="101000"/>
        <a:buFont typeface="Wingdings" charset="2"/>
        <a:buChar char="§"/>
        <a:defRPr sz="2000">
          <a:solidFill>
            <a:schemeClr val="tx1"/>
          </a:solidFill>
          <a:latin typeface="Tahoma"/>
          <a:cs typeface="Tahoma"/>
        </a:defRPr>
      </a:lvl2pPr>
      <a:lvl3pPr marL="903287" indent="-285750" algn="l" rtl="0" eaLnBrk="0" fontAlgn="base" hangingPunct="0">
        <a:spcBef>
          <a:spcPct val="20000"/>
        </a:spcBef>
        <a:spcAft>
          <a:spcPct val="0"/>
        </a:spcAft>
        <a:buSzPct val="101000"/>
        <a:buFont typeface="Courier New" charset="0"/>
        <a:buChar char="o"/>
        <a:defRPr sz="1800">
          <a:solidFill>
            <a:schemeClr val="tx1"/>
          </a:solidFill>
          <a:latin typeface="Tahoma"/>
          <a:cs typeface="Tahoma"/>
        </a:defRPr>
      </a:lvl3pPr>
      <a:lvl4pPr marL="1212850" indent="-285750" algn="l" rtl="0" eaLnBrk="0" fontAlgn="base" hangingPunct="0">
        <a:spcBef>
          <a:spcPct val="20000"/>
        </a:spcBef>
        <a:spcAft>
          <a:spcPct val="0"/>
        </a:spcAft>
        <a:buSzPct val="101000"/>
        <a:buFont typeface="Arial" charset="0"/>
        <a:buChar char="•"/>
        <a:defRPr sz="1600">
          <a:solidFill>
            <a:schemeClr val="tx1"/>
          </a:solidFill>
          <a:latin typeface="Tahoma"/>
          <a:cs typeface="Tahoma"/>
        </a:defRPr>
      </a:lvl4pPr>
      <a:lvl5pPr marL="1406525" indent="-171450" algn="l" rtl="0" eaLnBrk="0" fontAlgn="base" hangingPunct="0">
        <a:spcBef>
          <a:spcPct val="20000"/>
        </a:spcBef>
        <a:spcAft>
          <a:spcPct val="0"/>
        </a:spcAft>
        <a:buSzPct val="101000"/>
        <a:buFont typeface="Wingdings" charset="2"/>
        <a:buChar char="Ø"/>
        <a:defRPr sz="1200">
          <a:solidFill>
            <a:schemeClr val="tx1"/>
          </a:solidFill>
          <a:latin typeface="Tahoma"/>
          <a:cs typeface="Tahoma"/>
        </a:defRPr>
      </a:lvl5pPr>
      <a:lvl6pPr marL="1838325" indent="-146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295525" indent="-146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52725" indent="-146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209925" indent="-146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(null)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79" y="1727200"/>
            <a:ext cx="7213600" cy="1327735"/>
          </a:xfrm>
        </p:spPr>
        <p:txBody>
          <a:bodyPr/>
          <a:lstStyle/>
          <a:p>
            <a:br>
              <a:rPr lang="en-US" sz="3600" dirty="0">
                <a:latin typeface="Times New Roman" panose="02020603050405020304" pitchFamily="18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Attempt at ICON FUV Disk Algorithm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aseline="-25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52134" y="3692828"/>
            <a:ext cx="4673600" cy="1726939"/>
          </a:xfrm>
        </p:spPr>
        <p:txBody>
          <a:bodyPr/>
          <a:lstStyle/>
          <a:p>
            <a:r>
              <a:rPr lang="en-US" b="1" dirty="0"/>
              <a:t>Robert R Meier</a:t>
            </a:r>
          </a:p>
          <a:p>
            <a:r>
              <a:rPr lang="en-US" b="1" dirty="0"/>
              <a:t>George Mason University</a:t>
            </a:r>
          </a:p>
          <a:p>
            <a:endParaRPr lang="en-US" dirty="0"/>
          </a:p>
          <a:p>
            <a:r>
              <a:rPr lang="en-US" sz="1600" dirty="0"/>
              <a:t>Science Team Meeting, Berkeley</a:t>
            </a:r>
          </a:p>
          <a:p>
            <a:r>
              <a:rPr lang="en-US" sz="1600" dirty="0"/>
              <a:t>March 19, 2018</a:t>
            </a:r>
          </a:p>
        </p:txBody>
      </p:sp>
    </p:spTree>
    <p:extLst>
      <p:ext uri="{BB962C8B-B14F-4D97-AF65-F5344CB8AC3E}">
        <p14:creationId xmlns:p14="http://schemas.microsoft.com/office/powerpoint/2010/main" val="200564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Topics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1536772" y="1194599"/>
            <a:ext cx="6509982" cy="4923978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Single FUV Stripe Example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Formal Relationships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Disk algorithm for small solar zenith angles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Summary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Plans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8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C5CCE5-B839-E64C-8438-FB2C9DEFE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88"/>
          <a:stretch/>
        </p:blipFill>
        <p:spPr>
          <a:xfrm>
            <a:off x="0" y="1004711"/>
            <a:ext cx="9144000" cy="5235208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93D78-B80A-7A4C-B103-CFE00271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50" y="1625642"/>
            <a:ext cx="1496584" cy="995228"/>
          </a:xfrm>
          <a:prstGeom prst="rect">
            <a:avLst/>
          </a:prstGeom>
          <a:effectLst>
            <a:reflection stA="2000" endPos="65000" dist="50800" dir="5400000" sy="-100000" algn="bl" rotWithShape="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3BDD06-7945-DF4E-811F-415E81F8E1AC}"/>
              </a:ext>
            </a:extLst>
          </p:cNvPr>
          <p:cNvCxnSpPr>
            <a:cxnSpLocks/>
          </p:cNvCxnSpPr>
          <p:nvPr/>
        </p:nvCxnSpPr>
        <p:spPr>
          <a:xfrm>
            <a:off x="2089562" y="2620870"/>
            <a:ext cx="0" cy="170245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EFD9AB-A462-A948-8854-FE906AA6DB93}"/>
              </a:ext>
            </a:extLst>
          </p:cNvPr>
          <p:cNvCxnSpPr>
            <a:cxnSpLocks/>
          </p:cNvCxnSpPr>
          <p:nvPr/>
        </p:nvCxnSpPr>
        <p:spPr>
          <a:xfrm>
            <a:off x="2089562" y="4323321"/>
            <a:ext cx="0" cy="1702109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3BB9AB-D98D-9D4F-8065-A73D906CFA4F}"/>
              </a:ext>
            </a:extLst>
          </p:cNvPr>
          <p:cNvSpPr txBox="1"/>
          <p:nvPr/>
        </p:nvSpPr>
        <p:spPr>
          <a:xfrm>
            <a:off x="632012" y="3318062"/>
            <a:ext cx="9925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700" b="1" dirty="0">
                <a:solidFill>
                  <a:srgbClr val="FFFF00"/>
                </a:solidFill>
              </a:rPr>
              <a:t>Limb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5036A-476C-3F43-ADA8-6B30269D2121}"/>
              </a:ext>
            </a:extLst>
          </p:cNvPr>
          <p:cNvSpPr txBox="1"/>
          <p:nvPr/>
        </p:nvSpPr>
        <p:spPr>
          <a:xfrm>
            <a:off x="625677" y="4519821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700" b="1" dirty="0">
                <a:solidFill>
                  <a:srgbClr val="FFFF00"/>
                </a:solidFill>
              </a:rPr>
              <a:t>Disk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23587F-4354-E24D-BFCA-20E8E0ED9C3D}"/>
              </a:ext>
            </a:extLst>
          </p:cNvPr>
          <p:cNvSpPr txBox="1"/>
          <p:nvPr/>
        </p:nvSpPr>
        <p:spPr>
          <a:xfrm>
            <a:off x="8071041" y="138999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FF00"/>
                </a:solidFill>
              </a:rPr>
              <a:t>ICON</a:t>
            </a:r>
            <a:endParaRPr lang="en-US" sz="900" b="1" dirty="0">
              <a:solidFill>
                <a:srgbClr val="FFFF00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A01B9DF-8B0D-1B49-A281-CFF1A7F1A6AE}"/>
              </a:ext>
            </a:extLst>
          </p:cNvPr>
          <p:cNvSpPr/>
          <p:nvPr/>
        </p:nvSpPr>
        <p:spPr>
          <a:xfrm rot="5400000">
            <a:off x="3840789" y="1483351"/>
            <a:ext cx="3385514" cy="5649285"/>
          </a:xfrm>
          <a:prstGeom prst="triangle">
            <a:avLst>
              <a:gd name="adj" fmla="val 0"/>
            </a:avLst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ffectLst>
                <a:reflection stA="41000" endPos="65000" dist="50800" dir="5400000" sy="-100000" algn="bl" rotWithShape="0"/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0BAC4-487C-FE40-8251-375AF89B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FUV Stripe Imaging</a:t>
            </a:r>
          </a:p>
        </p:txBody>
      </p:sp>
    </p:spTree>
    <p:extLst>
      <p:ext uri="{BB962C8B-B14F-4D97-AF65-F5344CB8AC3E}">
        <p14:creationId xmlns:p14="http://schemas.microsoft.com/office/powerpoint/2010/main" val="34698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6A4F95-3A73-6446-BC35-039541EF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Synthetic FUV Profiles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9E4D44-FAB3-3642-96DE-B8B0DB668D8A}"/>
              </a:ext>
            </a:extLst>
          </p:cNvPr>
          <p:cNvGrpSpPr/>
          <p:nvPr/>
        </p:nvGrpSpPr>
        <p:grpSpPr>
          <a:xfrm>
            <a:off x="711200" y="970845"/>
            <a:ext cx="7511493" cy="5497688"/>
            <a:chOff x="0" y="0"/>
            <a:chExt cx="2730322" cy="1911350"/>
          </a:xfrm>
        </p:grpSpPr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03A9BD7D-EE06-7E46-B34C-8FAE9B3B4D95}"/>
                </a:ext>
              </a:extLst>
            </p:cNvPr>
            <p:cNvSpPr txBox="1"/>
            <p:nvPr/>
          </p:nvSpPr>
          <p:spPr>
            <a:xfrm>
              <a:off x="2105060" y="424391"/>
              <a:ext cx="601968" cy="9832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eaVert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B0F0"/>
                  </a:solidFill>
                  <a:effectLst/>
                  <a:latin typeface="Helvetica" pitchFamily="2" charset="0"/>
                  <a:ea typeface="MS Mincho" panose="02020609040205080304" pitchFamily="49" charset="-128"/>
                </a:rPr>
                <a:t> </a:t>
              </a:r>
              <a:r>
                <a:rPr lang="en-US" b="1" dirty="0">
                  <a:solidFill>
                    <a:srgbClr val="4F81BD"/>
                  </a:solidFill>
                  <a:effectLst/>
                  <a:latin typeface="Helvetica" pitchFamily="2" charset="0"/>
                  <a:ea typeface="MS Mincho" panose="02020609040205080304" pitchFamily="49" charset="-128"/>
                </a:rPr>
                <a:t>Limb</a:t>
              </a:r>
              <a:endPara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97973EDC-B8CB-1641-A3D0-802536BABC29}"/>
                </a:ext>
              </a:extLst>
            </p:cNvPr>
            <p:cNvSpPr txBox="1"/>
            <p:nvPr/>
          </p:nvSpPr>
          <p:spPr>
            <a:xfrm>
              <a:off x="2128354" y="1090750"/>
              <a:ext cx="601968" cy="6282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eaVert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4F81BD"/>
                  </a:solidFill>
                  <a:effectLst/>
                  <a:latin typeface="Helvetica" pitchFamily="2" charset="0"/>
                  <a:ea typeface="MS Mincho" panose="02020609040205080304" pitchFamily="49" charset="-128"/>
                </a:rPr>
                <a:t>    </a:t>
              </a:r>
              <a:r>
                <a:rPr lang="en-US" b="1" dirty="0">
                  <a:solidFill>
                    <a:srgbClr val="4F81BD"/>
                  </a:solidFill>
                  <a:effectLst/>
                  <a:latin typeface="Helvetica" pitchFamily="2" charset="0"/>
                  <a:ea typeface="MS Mincho" panose="02020609040205080304" pitchFamily="49" charset="-128"/>
                </a:rPr>
                <a:t>Disk</a:t>
              </a:r>
              <a:endPara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BCE780-1444-1846-A02C-B1AB17F1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5438" y="-325438"/>
              <a:ext cx="1911350" cy="2562225"/>
            </a:xfrm>
            <a:prstGeom prst="rect">
              <a:avLst/>
            </a:prstGeom>
          </p:spPr>
        </p:pic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8D4A9762-C175-F246-A66A-03A605B6E5B0}"/>
                </a:ext>
              </a:extLst>
            </p:cNvPr>
            <p:cNvSpPr/>
            <p:nvPr/>
          </p:nvSpPr>
          <p:spPr>
            <a:xfrm>
              <a:off x="2172168" y="899738"/>
              <a:ext cx="257170" cy="682626"/>
            </a:xfrm>
            <a:prstGeom prst="rightBrace">
              <a:avLst>
                <a:gd name="adj1" fmla="val 30165"/>
                <a:gd name="adj2" fmla="val 51561"/>
              </a:avLst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32E6BFB-A81B-4C47-AF87-29B3175E402D}"/>
                </a:ext>
              </a:extLst>
            </p:cNvPr>
            <p:cNvSpPr/>
            <p:nvPr/>
          </p:nvSpPr>
          <p:spPr>
            <a:xfrm>
              <a:off x="2178145" y="218421"/>
              <a:ext cx="299714" cy="683441"/>
            </a:xfrm>
            <a:prstGeom prst="rightBrace">
              <a:avLst>
                <a:gd name="adj1" fmla="val 99877"/>
                <a:gd name="adj2" fmla="val 52931"/>
              </a:avLst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08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A112E0-9CC4-524E-98AC-62DEF28B7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483" y="1116012"/>
                <a:ext cx="8686800" cy="5363809"/>
              </a:xfrm>
            </p:spPr>
            <p:txBody>
              <a:bodyPr/>
              <a:lstStyle/>
              <a:p>
                <a:r>
                  <a:rPr lang="en-US" b="1" i="1" dirty="0"/>
                  <a:t>Strickland et al. </a:t>
                </a:r>
                <a:r>
                  <a:rPr lang="en-US" b="1" dirty="0"/>
                  <a:t>[1995] disk algorithm:</a:t>
                </a:r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/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𝟏𝟑𝟓𝟔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/>
                      <m:sup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𝑳𝑩𝑯</m:t>
                        </m:r>
                      </m:sup>
                    </m:sSubSup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 O/N</a:t>
                </a:r>
                <a:r>
                  <a:rPr lang="en-US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en-US" sz="1200" dirty="0"/>
              </a:p>
              <a:p>
                <a:r>
                  <a:rPr lang="en-US" b="1" dirty="0"/>
                  <a:t>ICON FUV SW (135.6) Intensity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𝑚𝑠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=135.6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135.8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𝑆𝑊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  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𝑆𝑊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𝑆𝑊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LW (LBH) Intensity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𝐿𝑊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Intensity ratio: </a:t>
                </a: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𝟏𝟑𝟓𝟔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𝑳𝑩𝑯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𝑳𝑾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𝑳𝑩𝑯</m:t>
                            </m:r>
                          </m:sup>
                        </m:sSubSup>
                      </m:den>
                    </m:f>
                  </m:oMath>
                </a14:m>
                <a:endParaRPr lang="en-US" b="1" dirty="0"/>
              </a:p>
              <a:p>
                <a:endParaRPr lang="en-US" b="1" i="1" dirty="0"/>
              </a:p>
              <a:p>
                <a:r>
                  <a:rPr lang="en-US" b="1" dirty="0"/>
                  <a:t>How well does this apply to ICON FUV?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6A112E0-9CC4-524E-98AC-62DEF28B7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483" y="1116012"/>
                <a:ext cx="8686800" cy="5363809"/>
              </a:xfrm>
              <a:blipFill>
                <a:blip r:embed="rId2"/>
                <a:stretch>
                  <a:fillRect l="-1168" t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ym typeface="Symbol" charset="2"/>
              </a:rPr>
              <a:t>Relationships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3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charset="2"/>
              </a:rPr>
              <a:t>Disk Algorithm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24BFD-752D-7E4B-9181-3EDCA72B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9" y="1140178"/>
            <a:ext cx="7249640" cy="53057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FDC951-018A-624E-BE32-9FD0C765718D}"/>
              </a:ext>
            </a:extLst>
          </p:cNvPr>
          <p:cNvGrpSpPr/>
          <p:nvPr/>
        </p:nvGrpSpPr>
        <p:grpSpPr>
          <a:xfrm>
            <a:off x="3703448" y="4467378"/>
            <a:ext cx="3489600" cy="671209"/>
            <a:chOff x="3703448" y="4467378"/>
            <a:chExt cx="3489600" cy="671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0309138-CB24-AD41-A599-4A3C50F20502}"/>
                    </a:ext>
                  </a:extLst>
                </p:cNvPr>
                <p:cNvSpPr/>
                <p:nvPr/>
              </p:nvSpPr>
              <p:spPr>
                <a:xfrm>
                  <a:off x="3703448" y="4467378"/>
                  <a:ext cx="2316353" cy="671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𝑺𝑾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𝟏𝟑𝟓𝟔</m:t>
                                </m:r>
                              </m:sup>
                            </m:sSubSup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𝑺𝑾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𝑳𝑩𝑯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𝑳𝑾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𝑳𝑩𝑯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0309138-CB24-AD41-A599-4A3C50F205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448" y="4467378"/>
                  <a:ext cx="2316353" cy="6712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0F3A9C2-6F96-7C4E-BA37-E1856156925A}"/>
                    </a:ext>
                  </a:extLst>
                </p:cNvPr>
                <p:cNvSpPr/>
                <p:nvPr/>
              </p:nvSpPr>
              <p:spPr>
                <a:xfrm>
                  <a:off x="5676286" y="4633705"/>
                  <a:ext cx="15167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n-US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column </a:t>
                  </a:r>
                  <a:r>
                    <a:rPr lang="en-US" b="1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O</a:t>
                  </a:r>
                  <a:r>
                    <a:rPr lang="en-US" b="1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/N</a:t>
                  </a:r>
                  <a:r>
                    <a:rPr lang="en-US" b="1" baseline="-25000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0F3A9C2-6F96-7C4E-BA37-E18561569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286" y="4633705"/>
                  <a:ext cx="1516762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35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7D7E35B-1531-E444-B229-41E9674E6EBE}"/>
              </a:ext>
            </a:extLst>
          </p:cNvPr>
          <p:cNvSpPr txBox="1"/>
          <p:nvPr/>
        </p:nvSpPr>
        <p:spPr>
          <a:xfrm>
            <a:off x="2472267" y="2099733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latin typeface="+mn-lt"/>
              </a:rPr>
              <a:t>SZA &lt; 20</a:t>
            </a:r>
            <a:r>
              <a:rPr lang="en-US" sz="1400" baseline="30000" dirty="0">
                <a:latin typeface="+mn-lt"/>
              </a:rPr>
              <a:t>o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33" y="159338"/>
            <a:ext cx="5064458" cy="600501"/>
          </a:xfrm>
        </p:spPr>
        <p:txBody>
          <a:bodyPr/>
          <a:lstStyle/>
          <a:p>
            <a:r>
              <a:rPr lang="en-US" sz="2800" dirty="0"/>
              <a:t>Check Disk Algorithm vs Limb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ED13E-82AD-2648-BFCC-0545A097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8" y="864602"/>
            <a:ext cx="3849510" cy="5664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CA8A9F-F9D1-0541-A22E-2EEC2E878E75}"/>
              </a:ext>
            </a:extLst>
          </p:cNvPr>
          <p:cNvSpPr txBox="1"/>
          <p:nvPr/>
        </p:nvSpPr>
        <p:spPr>
          <a:xfrm>
            <a:off x="6773333" y="2099733"/>
            <a:ext cx="1452385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Disk Algorithm</a:t>
            </a:r>
          </a:p>
          <a:p>
            <a:pPr algn="ctr">
              <a:buNone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(SZA &lt; 20</a:t>
            </a:r>
            <a:r>
              <a:rPr lang="en-US" sz="1400" b="1" baseline="30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E7FCF5-4DF5-5948-9C00-2E039D48CE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47644" y="1659467"/>
            <a:ext cx="925689" cy="6096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B91245-C33F-1E43-8FF6-9DC6B6D09EA8}"/>
              </a:ext>
            </a:extLst>
          </p:cNvPr>
          <p:cNvSpPr txBox="1"/>
          <p:nvPr/>
        </p:nvSpPr>
        <p:spPr>
          <a:xfrm>
            <a:off x="268844" y="2099733"/>
            <a:ext cx="150207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b="1" dirty="0">
                <a:latin typeface="+mn-lt"/>
              </a:rPr>
              <a:t>Limb Algorithm</a:t>
            </a:r>
          </a:p>
          <a:p>
            <a:pPr algn="ctr">
              <a:buNone/>
            </a:pPr>
            <a:r>
              <a:rPr lang="en-US" sz="1400" b="1" dirty="0">
                <a:latin typeface="+mn-lt"/>
              </a:rPr>
              <a:t>(All SZA)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6ADE63-0E31-A348-A0A0-B2C32A18A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2017" y="1794933"/>
            <a:ext cx="1200161" cy="509332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8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382" y="1001713"/>
            <a:ext cx="8686800" cy="5394960"/>
          </a:xfrm>
        </p:spPr>
        <p:txBody>
          <a:bodyPr/>
          <a:lstStyle/>
          <a:p>
            <a:pPr marL="635000" indent="-455613"/>
            <a:r>
              <a:rPr lang="en-US" sz="2800" b="1" dirty="0"/>
              <a:t>First attempt at disk algorithm looks very promising</a:t>
            </a:r>
            <a:endParaRPr lang="en-US" sz="2000" b="1" dirty="0"/>
          </a:p>
          <a:p>
            <a:pPr marL="635000" indent="-455613"/>
            <a:endParaRPr lang="en-US" sz="2800" b="1" dirty="0"/>
          </a:p>
          <a:p>
            <a:pPr marL="635000" indent="-455613"/>
            <a:r>
              <a:rPr lang="en-US" sz="2800" b="1" dirty="0"/>
              <a:t>Will measure differences between disk and limb atmospheres 1000-2000 km apart</a:t>
            </a:r>
          </a:p>
          <a:p>
            <a:pPr marL="635000" indent="-455613"/>
            <a:endParaRPr lang="en-US" sz="2800" b="1" dirty="0"/>
          </a:p>
          <a:p>
            <a:pPr marL="635000" indent="-455613"/>
            <a:r>
              <a:rPr lang="en-US" sz="2800" b="1" dirty="0"/>
              <a:t>Multiple bands of column O/N</a:t>
            </a:r>
            <a:r>
              <a:rPr lang="en-US" sz="2800" b="1" baseline="-25000" dirty="0"/>
              <a:t>2</a:t>
            </a:r>
            <a:r>
              <a:rPr lang="en-US" sz="2800" b="1" dirty="0"/>
              <a:t> per orbit possible</a:t>
            </a:r>
          </a:p>
          <a:p>
            <a:pPr marL="754063" lvl="1" indent="-455613"/>
            <a:r>
              <a:rPr lang="en-US" sz="2400" b="1" dirty="0"/>
              <a:t>~ 180 stripe points on disk</a:t>
            </a:r>
          </a:p>
          <a:p>
            <a:pPr marL="1063625" lvl="2" indent="-455613"/>
            <a:r>
              <a:rPr lang="en-US" sz="2200" b="1" dirty="0"/>
              <a:t>In principle, algorithm could be applied to each</a:t>
            </a:r>
          </a:p>
          <a:p>
            <a:pPr marL="1063625" lvl="2" indent="-455613"/>
            <a:r>
              <a:rPr lang="en-US" sz="2000" b="1" dirty="0"/>
              <a:t>But--individual points may be too noisy</a:t>
            </a:r>
          </a:p>
          <a:p>
            <a:pPr marL="635000" indent="-455613"/>
            <a:endParaRPr lang="en-US" b="1" dirty="0"/>
          </a:p>
          <a:p>
            <a:pPr marL="635000" indent="-455613"/>
            <a:endParaRPr lang="en-US" sz="1800" b="1" dirty="0"/>
          </a:p>
          <a:p>
            <a:pPr marL="635000" indent="-455613"/>
            <a:endParaRPr lang="en-US" sz="2000" dirty="0"/>
          </a:p>
          <a:p>
            <a:pPr marL="754063" lvl="1" indent="-455613"/>
            <a:endParaRPr lang="en-US" b="1" dirty="0"/>
          </a:p>
          <a:p>
            <a:pPr marL="754063" lvl="1" indent="-455613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5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Expand disk algorithm to include</a:t>
            </a:r>
          </a:p>
          <a:p>
            <a:pPr lvl="1"/>
            <a:r>
              <a:rPr lang="en-US" b="1" dirty="0"/>
              <a:t>all SZA and solar activity</a:t>
            </a:r>
          </a:p>
          <a:p>
            <a:pPr lvl="1"/>
            <a:r>
              <a:rPr lang="en-US" b="1" dirty="0"/>
              <a:t>table lookup or 2-D functional approach</a:t>
            </a:r>
          </a:p>
          <a:p>
            <a:pPr lvl="1"/>
            <a:endParaRPr lang="en-US" dirty="0"/>
          </a:p>
          <a:p>
            <a:r>
              <a:rPr lang="en-US" b="1" dirty="0"/>
              <a:t>Examine influence of ionospheric emission </a:t>
            </a:r>
          </a:p>
          <a:p>
            <a:pPr marL="0" indent="0">
              <a:buNone/>
            </a:pPr>
            <a:r>
              <a:rPr lang="en-US" b="1" dirty="0"/>
              <a:t>    	O</a:t>
            </a:r>
            <a:r>
              <a:rPr lang="en-US" b="1" baseline="30000" dirty="0"/>
              <a:t>+</a:t>
            </a:r>
            <a:r>
              <a:rPr lang="en-US" b="1" dirty="0"/>
              <a:t> + e →  O* → 135.6 nm </a:t>
            </a:r>
          </a:p>
          <a:p>
            <a:pPr lvl="1"/>
            <a:r>
              <a:rPr lang="en-US" b="1" dirty="0"/>
              <a:t>Possibly a problem in late afternoon observations</a:t>
            </a:r>
          </a:p>
          <a:p>
            <a:pPr lvl="1"/>
            <a:endParaRPr lang="en-US" dirty="0"/>
          </a:p>
          <a:p>
            <a:r>
              <a:rPr lang="en-US" b="1" dirty="0"/>
              <a:t>Do we need a placeholder for disk column O/N</a:t>
            </a:r>
            <a:r>
              <a:rPr lang="en-US" b="1" baseline="-25000" dirty="0"/>
              <a:t>2</a:t>
            </a:r>
            <a:r>
              <a:rPr lang="en-US" b="1" dirty="0"/>
              <a:t> in Level 2 files?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Disk Algorithm</a:t>
            </a:r>
          </a:p>
        </p:txBody>
      </p:sp>
    </p:spTree>
    <p:extLst>
      <p:ext uri="{BB962C8B-B14F-4D97-AF65-F5344CB8AC3E}">
        <p14:creationId xmlns:p14="http://schemas.microsoft.com/office/powerpoint/2010/main" val="1073736468"/>
      </p:ext>
    </p:extLst>
  </p:cSld>
  <p:clrMapOvr>
    <a:masterClrMapping/>
  </p:clrMapOvr>
</p:sld>
</file>

<file path=ppt/theme/theme1.xml><?xml version="1.0" encoding="utf-8"?>
<a:theme xmlns:a="http://schemas.openxmlformats.org/drawingml/2006/main" name="orbital red">
  <a:themeElements>
    <a:clrScheme name="Orbital Corporate Colors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400" dirty="0">
            <a:latin typeface="+mn-lt"/>
          </a:defRPr>
        </a:defPPr>
      </a:lstStyle>
    </a:txDef>
  </a:objectDefaults>
  <a:extraClrSchemeLst>
    <a:extraClrScheme>
      <a:clrScheme name="orbital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l 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l r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l r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l 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l 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l 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22</Pages>
  <Words>168</Words>
  <Application>Microsoft Macintosh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Mincho</vt:lpstr>
      <vt:lpstr>Arial</vt:lpstr>
      <vt:lpstr>Cambria Math</vt:lpstr>
      <vt:lpstr>Courier New</vt:lpstr>
      <vt:lpstr>Helvetica</vt:lpstr>
      <vt:lpstr>Symbol</vt:lpstr>
      <vt:lpstr>Tahoma</vt:lpstr>
      <vt:lpstr>Times New Roman</vt:lpstr>
      <vt:lpstr>Wingdings</vt:lpstr>
      <vt:lpstr>orbital red</vt:lpstr>
      <vt:lpstr> First Attempt at ICON FUV Disk Algorithm </vt:lpstr>
      <vt:lpstr>Topics</vt:lpstr>
      <vt:lpstr>FUV Stripe Imaging</vt:lpstr>
      <vt:lpstr>Typical Synthetic FUV Profiles</vt:lpstr>
      <vt:lpstr>Relationships</vt:lpstr>
      <vt:lpstr>Disk Algorithm</vt:lpstr>
      <vt:lpstr>Check Disk Algorithm vs Limb Algorithm</vt:lpstr>
      <vt:lpstr>Summary</vt:lpstr>
      <vt:lpstr>Plans for Disk Algorithm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Topics</dc:title>
  <dc:creator/>
  <cp:lastModifiedBy/>
  <cp:revision>1297</cp:revision>
  <cp:lastPrinted>2006-02-28T15:57:54Z</cp:lastPrinted>
  <dcterms:created xsi:type="dcterms:W3CDTF">2013-02-27T05:55:19Z</dcterms:created>
  <dcterms:modified xsi:type="dcterms:W3CDTF">2018-03-20T16:10:20Z</dcterms:modified>
</cp:coreProperties>
</file>